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8"/>
  </p:handoutMasterIdLst>
  <p:sldIdLst>
    <p:sldId id="473" r:id="rId3"/>
    <p:sldId id="474" r:id="rId5"/>
    <p:sldId id="475" r:id="rId6"/>
    <p:sldId id="532" r:id="rId7"/>
    <p:sldId id="592" r:id="rId8"/>
    <p:sldId id="598" r:id="rId9"/>
    <p:sldId id="599" r:id="rId10"/>
    <p:sldId id="600" r:id="rId11"/>
    <p:sldId id="601" r:id="rId12"/>
    <p:sldId id="607" r:id="rId13"/>
    <p:sldId id="610" r:id="rId14"/>
    <p:sldId id="609" r:id="rId15"/>
    <p:sldId id="608" r:id="rId16"/>
    <p:sldId id="611" r:id="rId17"/>
    <p:sldId id="612" r:id="rId18"/>
    <p:sldId id="614" r:id="rId19"/>
    <p:sldId id="615" r:id="rId20"/>
    <p:sldId id="613" r:id="rId21"/>
    <p:sldId id="617" r:id="rId22"/>
    <p:sldId id="616" r:id="rId23"/>
    <p:sldId id="619" r:id="rId24"/>
    <p:sldId id="620" r:id="rId25"/>
    <p:sldId id="618" r:id="rId26"/>
    <p:sldId id="621" r:id="rId27"/>
    <p:sldId id="623" r:id="rId28"/>
    <p:sldId id="624" r:id="rId29"/>
    <p:sldId id="626" r:id="rId30"/>
    <p:sldId id="625" r:id="rId31"/>
    <p:sldId id="622" r:id="rId32"/>
    <p:sldId id="627" r:id="rId33"/>
    <p:sldId id="381" r:id="rId34"/>
    <p:sldId id="382" r:id="rId35"/>
    <p:sldId id="383" r:id="rId36"/>
    <p:sldId id="332" r:id="rId37"/>
  </p:sldIdLst>
  <p:sldSz cx="12192000" cy="6858000"/>
  <p:notesSz cx="6858000" cy="9144000"/>
  <p:defaultTex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249326630@qq.com" initials="2"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0F68"/>
    <a:srgbClr val="87BB3B"/>
    <a:srgbClr val="1B2153"/>
    <a:srgbClr val="FBCE45"/>
    <a:srgbClr val="00CAF0"/>
    <a:srgbClr val="F4A03B"/>
    <a:srgbClr val="ED7D31"/>
    <a:srgbClr val="361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4" autoAdjust="0"/>
    <p:restoredTop sz="78190" autoAdjust="0"/>
  </p:normalViewPr>
  <p:slideViewPr>
    <p:cSldViewPr>
      <p:cViewPr varScale="1">
        <p:scale>
          <a:sx n="77" d="100"/>
          <a:sy n="77" d="100"/>
        </p:scale>
        <p:origin x="821" y="62"/>
      </p:cViewPr>
      <p:guideLst>
        <p:guide orient="horz" pos="2160"/>
        <p:guide pos="3915"/>
      </p:guideLst>
    </p:cSldViewPr>
  </p:slideViewPr>
  <p:notesTextViewPr>
    <p:cViewPr>
      <p:scale>
        <a:sx n="100" d="100"/>
        <a:sy n="100" d="100"/>
      </p:scale>
      <p:origin x="0" y="0"/>
    </p:cViewPr>
  </p:notesTextViewPr>
  <p:sorterViewPr>
    <p:cViewPr>
      <p:scale>
        <a:sx n="58" d="100"/>
        <a:sy n="58"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commentAuthors" Target="commentAuthors.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775C80-C7D2-43B4-BCD4-C4F399135DE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88E4F5-3F91-4650-82F8-9EABCFF16D0E}"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E3F76A-BA1F-46B7-B0A1-EE4F31F42EF9}"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F47B8C-5F1F-434B-B463-303C989C6154}" type="slidenum">
              <a:rPr lang="en-US" smtClean="0"/>
            </a:fld>
            <a:endParaRPr lang="en-US"/>
          </a:p>
        </p:txBody>
      </p:sp>
    </p:spTree>
  </p:cSld>
  <p:clrMap bg1="lt1" tx1="dk1" bg2="lt2" tx2="dk2" accent1="accent1" accent2="accent2" accent3="accent3" accent4="accent4" accent5="accent5" accent6="accent6" hlink="hlink" folHlink="folHlink"/>
  <p:hf hdr="0" dt="0"/>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7365" algn="l" defTabSz="1218565" rtl="0" eaLnBrk="1" latinLnBrk="0" hangingPunct="1">
      <a:defRPr sz="1600" kern="1200">
        <a:solidFill>
          <a:schemeClr val="tx1"/>
        </a:solidFill>
        <a:latin typeface="+mn-lt"/>
        <a:ea typeface="+mn-ea"/>
        <a:cs typeface="+mn-cs"/>
      </a:defRPr>
    </a:lvl6pPr>
    <a:lvl7pPr marL="3656965" algn="l" defTabSz="1218565" rtl="0" eaLnBrk="1" latinLnBrk="0" hangingPunct="1">
      <a:defRPr sz="1600" kern="1200">
        <a:solidFill>
          <a:schemeClr val="tx1"/>
        </a:solidFill>
        <a:latin typeface="+mn-lt"/>
        <a:ea typeface="+mn-ea"/>
        <a:cs typeface="+mn-cs"/>
      </a:defRPr>
    </a:lvl7pPr>
    <a:lvl8pPr marL="4266565" algn="l" defTabSz="1218565" rtl="0" eaLnBrk="1" latinLnBrk="0" hangingPunct="1">
      <a:defRPr sz="1600" kern="1200">
        <a:solidFill>
          <a:schemeClr val="tx1"/>
        </a:solidFill>
        <a:latin typeface="+mn-lt"/>
        <a:ea typeface="+mn-ea"/>
        <a:cs typeface="+mn-cs"/>
      </a:defRPr>
    </a:lvl8pPr>
    <a:lvl9pPr marL="4876165"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zh-CN" altLang="en-US" sz="1600" b="1" dirty="0" smtClean="0">
                <a:solidFill>
                  <a:srgbClr val="4D4D4D"/>
                </a:solidFill>
                <a:latin typeface="微软雅黑" panose="020B0503020204020204" pitchFamily="34" charset="-122"/>
                <a:ea typeface="微软雅黑" panose="020B0503020204020204" pitchFamily="34" charset="-122"/>
              </a:rPr>
              <a:t>项目的</a:t>
            </a:r>
            <a:r>
              <a:rPr lang="en-US" altLang="zh-CN" sz="1600" b="1" dirty="0" smtClean="0">
                <a:solidFill>
                  <a:srgbClr val="4D4D4D"/>
                </a:solidFill>
                <a:latin typeface="微软雅黑" panose="020B0503020204020204" pitchFamily="34" charset="-122"/>
                <a:ea typeface="微软雅黑" panose="020B0503020204020204" pitchFamily="34" charset="-122"/>
              </a:rPr>
              <a:t>5</a:t>
            </a:r>
            <a:r>
              <a:rPr lang="zh-CN" altLang="en-US" sz="1600" b="1" dirty="0" smtClean="0">
                <a:solidFill>
                  <a:srgbClr val="4D4D4D"/>
                </a:solidFill>
                <a:latin typeface="微软雅黑" panose="020B0503020204020204" pitchFamily="34" charset="-122"/>
                <a:ea typeface="微软雅黑" panose="020B0503020204020204" pitchFamily="34" charset="-122"/>
              </a:rPr>
              <a:t>个阶段和需求工程的</a:t>
            </a:r>
            <a:r>
              <a:rPr lang="en-US" altLang="zh-CN" sz="1600" b="1" dirty="0" smtClean="0">
                <a:solidFill>
                  <a:srgbClr val="4D4D4D"/>
                </a:solidFill>
                <a:latin typeface="微软雅黑" panose="020B0503020204020204" pitchFamily="34" charset="-122"/>
                <a:ea typeface="微软雅黑" panose="020B0503020204020204" pitchFamily="34" charset="-122"/>
              </a:rPr>
              <a:t>2</a:t>
            </a:r>
            <a:r>
              <a:rPr lang="zh-CN" altLang="en-US" sz="1600" b="1" dirty="0" smtClean="0">
                <a:solidFill>
                  <a:srgbClr val="4D4D4D"/>
                </a:solidFill>
                <a:latin typeface="微软雅黑" panose="020B0503020204020204" pitchFamily="34" charset="-122"/>
                <a:ea typeface="微软雅黑" panose="020B0503020204020204" pitchFamily="34" charset="-122"/>
              </a:rPr>
              <a:t>个阶段。</a:t>
            </a:r>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zh-CN" altLang="en-US" sz="1600" b="1" dirty="0" smtClean="0">
              <a:solidFill>
                <a:srgbClr val="4D4D4D"/>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fld id="{7AF47B8C-5F1F-434B-B463-303C989C6154}" type="slidenum">
              <a:rPr lang="en-US" smtClean="0"/>
            </a:fld>
            <a:endParaRPr lang="en-US"/>
          </a:p>
        </p:txBody>
      </p:sp>
      <p:sp>
        <p:nvSpPr>
          <p:cNvPr id="5" name="页脚占位符 4"/>
          <p:cNvSpPr>
            <a:spLocks noGrp="1"/>
          </p:cNvSpPr>
          <p:nvPr>
            <p:ph type="ftr" sz="quarter" idx="1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594585-BE45-4742-B5E3-498DEBEE5D3B}" type="datetime1">
              <a:rPr lang="en-US" altLang="zh-CN" smtClean="0"/>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7550A4A6-A042-46D2-AA8D-CB7B7C602BD8}" type="datetime1">
              <a:rPr lang="en-US" altLang="zh-CN" smtClean="0"/>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997864D-FF29-44FF-99E9-48ACB1AD4E4B}" type="datetime1">
              <a:rPr lang="en-US" altLang="zh-CN" smtClean="0"/>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A15F96CB-66B0-4DA5-819B-AB5C3A1769D8}" type="datetime1">
              <a:rPr lang="en-US" altLang="zh-CN" smtClean="0"/>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5"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7365" indent="0">
              <a:buNone/>
              <a:defRPr sz="1865">
                <a:solidFill>
                  <a:schemeClr val="tx1">
                    <a:tint val="75000"/>
                  </a:schemeClr>
                </a:solidFill>
              </a:defRPr>
            </a:lvl6pPr>
            <a:lvl7pPr marL="3656965" indent="0">
              <a:buNone/>
              <a:defRPr sz="1865">
                <a:solidFill>
                  <a:schemeClr val="tx1">
                    <a:tint val="75000"/>
                  </a:schemeClr>
                </a:solidFill>
              </a:defRPr>
            </a:lvl7pPr>
            <a:lvl8pPr marL="4266565" indent="0">
              <a:buNone/>
              <a:defRPr sz="1865">
                <a:solidFill>
                  <a:schemeClr val="tx1">
                    <a:tint val="75000"/>
                  </a:schemeClr>
                </a:solidFill>
              </a:defRPr>
            </a:lvl8pPr>
            <a:lvl9pPr marL="4876165" indent="0">
              <a:buNone/>
              <a:defRPr sz="1865">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DA14CC2B-8DFC-44EC-A872-3D000D882DFD}" type="datetime1">
              <a:rPr lang="en-US" altLang="zh-CN" smtClean="0"/>
            </a:fld>
            <a:endParaRPr lang="en-US"/>
          </a:p>
        </p:txBody>
      </p:sp>
      <p:sp>
        <p:nvSpPr>
          <p:cNvPr id="5" name="Footer Placeholder 4"/>
          <p:cNvSpPr>
            <a:spLocks noGrp="1"/>
          </p:cNvSpPr>
          <p:nvPr>
            <p:ph type="ftr" sz="quarter" idx="11"/>
          </p:nvPr>
        </p:nvSpPr>
        <p:spPr/>
        <p:txBody>
          <a:bodyPr/>
          <a:lstStyle/>
          <a:p>
            <a:r>
              <a:rPr lang="en-US" smtClean="0"/>
              <a:t>1</a:t>
            </a:r>
            <a:endParaRPr lang="en-US"/>
          </a:p>
        </p:txBody>
      </p:sp>
      <p:sp>
        <p:nvSpPr>
          <p:cNvPr id="6" name="Slide Number Placeholder 5"/>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269E9D1-D93E-4D63-B230-B15FD92C055C}" type="datetime1">
              <a:rPr lang="en-US" altLang="zh-CN" smtClean="0"/>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2"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09602"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93370"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7365" indent="0">
              <a:buNone/>
              <a:defRPr sz="2135" b="1"/>
            </a:lvl6pPr>
            <a:lvl7pPr marL="3656965" indent="0">
              <a:buNone/>
              <a:defRPr sz="2135" b="1"/>
            </a:lvl7pPr>
            <a:lvl8pPr marL="4266565" indent="0">
              <a:buNone/>
              <a:defRPr sz="2135" b="1"/>
            </a:lvl8pPr>
            <a:lvl9pPr marL="4876165" indent="0">
              <a:buNone/>
              <a:defRPr sz="2135"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93370"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E388484C-9EEE-4C62-B293-577148621EED}" type="datetime1">
              <a:rPr lang="en-US" altLang="zh-CN" smtClean="0"/>
            </a:fld>
            <a:endParaRPr lang="en-US"/>
          </a:p>
        </p:txBody>
      </p:sp>
      <p:sp>
        <p:nvSpPr>
          <p:cNvPr id="8" name="Footer Placeholder 7"/>
          <p:cNvSpPr>
            <a:spLocks noGrp="1"/>
          </p:cNvSpPr>
          <p:nvPr>
            <p:ph type="ftr" sz="quarter" idx="11"/>
          </p:nvPr>
        </p:nvSpPr>
        <p:spPr/>
        <p:txBody>
          <a:bodyPr/>
          <a:lstStyle/>
          <a:p>
            <a:r>
              <a:rPr lang="en-US" smtClean="0"/>
              <a:t>1</a:t>
            </a:r>
            <a:endParaRPr lang="en-US"/>
          </a:p>
        </p:txBody>
      </p:sp>
      <p:sp>
        <p:nvSpPr>
          <p:cNvPr id="9" name="Slide Number Placeholder 8"/>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262738-2A6A-45C7-94DA-DF6608EE8F69}" type="datetime1">
              <a:rPr lang="en-US" altLang="zh-CN" smtClean="0"/>
            </a:fld>
            <a:endParaRPr lang="en-US"/>
          </a:p>
        </p:txBody>
      </p:sp>
      <p:sp>
        <p:nvSpPr>
          <p:cNvPr id="4" name="Footer Placeholder 3"/>
          <p:cNvSpPr>
            <a:spLocks noGrp="1"/>
          </p:cNvSpPr>
          <p:nvPr>
            <p:ph type="ftr" sz="quarter" idx="11"/>
          </p:nvPr>
        </p:nvSpPr>
        <p:spPr/>
        <p:txBody>
          <a:bodyPr/>
          <a:lstStyle/>
          <a:p>
            <a:r>
              <a:rPr lang="en-US" smtClean="0"/>
              <a:t>1</a:t>
            </a:r>
            <a:endParaRPr lang="en-US"/>
          </a:p>
        </p:txBody>
      </p:sp>
      <p:sp>
        <p:nvSpPr>
          <p:cNvPr id="5" name="Slide Number Placeholder 4"/>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40AFBE-5D93-4CED-AD72-FA993204B447}" type="datetime1">
              <a:rPr lang="en-US" altLang="zh-CN" smtClean="0"/>
            </a:fld>
            <a:endParaRPr lang="en-US"/>
          </a:p>
        </p:txBody>
      </p:sp>
      <p:sp>
        <p:nvSpPr>
          <p:cNvPr id="3" name="Footer Placeholder 2"/>
          <p:cNvSpPr>
            <a:spLocks noGrp="1"/>
          </p:cNvSpPr>
          <p:nvPr>
            <p:ph type="ftr" sz="quarter" idx="11"/>
          </p:nvPr>
        </p:nvSpPr>
        <p:spPr/>
        <p:txBody>
          <a:bodyPr/>
          <a:lstStyle/>
          <a:p>
            <a:r>
              <a:rPr lang="en-US" smtClean="0"/>
              <a:t>1</a:t>
            </a:r>
            <a:endParaRPr lang="en-US"/>
          </a:p>
        </p:txBody>
      </p:sp>
      <p:sp>
        <p:nvSpPr>
          <p:cNvPr id="4" name="Slide Number Placeholder 3"/>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4" cy="1162051"/>
          </a:xfrm>
        </p:spPr>
        <p:txBody>
          <a:bodyPr anchor="b"/>
          <a:lstStyle>
            <a:lvl1pPr algn="l">
              <a:defRPr sz="2665" b="1"/>
            </a:lvl1pPr>
          </a:lstStyle>
          <a:p>
            <a:r>
              <a:rPr lang="en-US" smtClean="0"/>
              <a:t>Click to edit Master title style</a:t>
            </a:r>
            <a:endParaRPr lang="en-US"/>
          </a:p>
        </p:txBody>
      </p:sp>
      <p:sp>
        <p:nvSpPr>
          <p:cNvPr id="3" name="Content Placeholder 2"/>
          <p:cNvSpPr>
            <a:spLocks noGrp="1"/>
          </p:cNvSpPr>
          <p:nvPr>
            <p:ph idx="1"/>
          </p:nvPr>
        </p:nvSpPr>
        <p:spPr>
          <a:xfrm>
            <a:off x="4766733" y="273052"/>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9D40E6E8-334F-415C-802A-DB98F162160E}" type="datetime1">
              <a:rPr lang="en-US" altLang="zh-CN" smtClean="0"/>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5"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7365" indent="0">
              <a:buNone/>
              <a:defRPr sz="2665"/>
            </a:lvl6pPr>
            <a:lvl7pPr marL="3656965" indent="0">
              <a:buNone/>
              <a:defRPr sz="2665"/>
            </a:lvl7pPr>
            <a:lvl8pPr marL="4266565" indent="0">
              <a:buNone/>
              <a:defRPr sz="2665"/>
            </a:lvl8pPr>
            <a:lvl9pPr marL="4876165" indent="0">
              <a:buNone/>
              <a:defRPr sz="2665"/>
            </a:lvl9pPr>
          </a:lstStyle>
          <a:p>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7365" indent="0">
              <a:buNone/>
              <a:defRPr sz="1200"/>
            </a:lvl6pPr>
            <a:lvl7pPr marL="3656965" indent="0">
              <a:buNone/>
              <a:defRPr sz="1200"/>
            </a:lvl7pPr>
            <a:lvl8pPr marL="4266565" indent="0">
              <a:buNone/>
              <a:defRPr sz="1200"/>
            </a:lvl8pPr>
            <a:lvl9pPr marL="4876165"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21C59C72-B80E-4ADB-9370-7A3C59A03291}" type="datetime1">
              <a:rPr lang="en-US" altLang="zh-CN" smtClean="0"/>
            </a:fld>
            <a:endParaRPr lang="en-US"/>
          </a:p>
        </p:txBody>
      </p:sp>
      <p:sp>
        <p:nvSpPr>
          <p:cNvPr id="6" name="Footer Placeholder 5"/>
          <p:cNvSpPr>
            <a:spLocks noGrp="1"/>
          </p:cNvSpPr>
          <p:nvPr>
            <p:ph type="ftr" sz="quarter" idx="11"/>
          </p:nvPr>
        </p:nvSpPr>
        <p:spPr/>
        <p:txBody>
          <a:bodyPr/>
          <a:lstStyle/>
          <a:p>
            <a:r>
              <a:rPr lang="en-US" smtClean="0"/>
              <a:t>1</a:t>
            </a:r>
            <a:endParaRPr lang="en-US"/>
          </a:p>
        </p:txBody>
      </p:sp>
      <p:sp>
        <p:nvSpPr>
          <p:cNvPr id="7" name="Slide Number Placeholder 6"/>
          <p:cNvSpPr>
            <a:spLocks noGrp="1"/>
          </p:cNvSpPr>
          <p:nvPr>
            <p:ph type="sldNum" sz="quarter" idx="12"/>
          </p:nvPr>
        </p:nvSpPr>
        <p:spPr/>
        <p:txBody>
          <a:bodyPr/>
          <a:lstStyle/>
          <a:p>
            <a:fld id="{672F1098-4237-41BC-960F-A352F6B7DAA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31" tIns="45716" rIns="91431" bIns="4571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31" tIns="45716" rIns="91431" bIns="45716"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31" tIns="45716" rIns="91431" bIns="45716" rtlCol="0" anchor="ctr"/>
          <a:lstStyle>
            <a:lvl1pPr algn="l">
              <a:defRPr sz="1600">
                <a:solidFill>
                  <a:schemeClr val="tx1">
                    <a:tint val="75000"/>
                  </a:schemeClr>
                </a:solidFill>
              </a:defRPr>
            </a:lvl1pPr>
          </a:lstStyle>
          <a:p>
            <a:fld id="{D7E818D9-831A-43A7-87BC-34E8CCD46F35}" type="datetime1">
              <a:rPr lang="en-US" altLang="zh-CN" smtClean="0"/>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31" tIns="45716" rIns="91431" bIns="45716" rtlCol="0" anchor="ctr"/>
          <a:lstStyle>
            <a:lvl1pPr algn="ctr">
              <a:defRPr sz="1600">
                <a:solidFill>
                  <a:schemeClr val="tx1">
                    <a:tint val="75000"/>
                  </a:schemeClr>
                </a:solidFill>
              </a:defRPr>
            </a:lvl1pPr>
          </a:lstStyle>
          <a:p>
            <a:r>
              <a:rPr lang="en-US" smtClean="0"/>
              <a:t>1</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31" tIns="45716" rIns="91431" bIns="45716" rtlCol="0" anchor="ctr"/>
          <a:lstStyle>
            <a:lvl1pPr algn="r">
              <a:defRPr sz="1600">
                <a:solidFill>
                  <a:schemeClr val="tx1">
                    <a:tint val="75000"/>
                  </a:schemeClr>
                </a:solidFill>
              </a:defRPr>
            </a:lvl1pPr>
          </a:lstStyle>
          <a:p>
            <a:fld id="{672F1098-4237-41BC-960F-A352F6B7DAA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25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1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17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13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0965"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7365" algn="l" defTabSz="1218565" rtl="0" eaLnBrk="1" latinLnBrk="0" hangingPunct="1">
        <a:defRPr sz="2400" kern="1200">
          <a:solidFill>
            <a:schemeClr val="tx1"/>
          </a:solidFill>
          <a:latin typeface="+mn-lt"/>
          <a:ea typeface="+mn-ea"/>
          <a:cs typeface="+mn-cs"/>
        </a:defRPr>
      </a:lvl6pPr>
      <a:lvl7pPr marL="3656965" algn="l" defTabSz="1218565" rtl="0" eaLnBrk="1" latinLnBrk="0" hangingPunct="1">
        <a:defRPr sz="2400" kern="1200">
          <a:solidFill>
            <a:schemeClr val="tx1"/>
          </a:solidFill>
          <a:latin typeface="+mn-lt"/>
          <a:ea typeface="+mn-ea"/>
          <a:cs typeface="+mn-cs"/>
        </a:defRPr>
      </a:lvl7pPr>
      <a:lvl8pPr marL="4266565" algn="l" defTabSz="1218565" rtl="0" eaLnBrk="1" latinLnBrk="0" hangingPunct="1">
        <a:defRPr sz="2400" kern="1200">
          <a:solidFill>
            <a:schemeClr val="tx1"/>
          </a:solidFill>
          <a:latin typeface="+mn-lt"/>
          <a:ea typeface="+mn-ea"/>
          <a:cs typeface="+mn-cs"/>
        </a:defRPr>
      </a:lvl8pPr>
      <a:lvl9pPr marL="487616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hyperlink" Target="file:///C:\Users\Administrator.WIN7-1611070926\Personal\PRD2018-G07\&#21463;&#25511;&#25991;&#26723;\&#38656;&#27714;&#20998;&#26512;\PRD2018-G07-&#38656;&#27714;&#35268;&#26684;&#35828;&#26126;&#20070;.docx"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hyperlink" Target="file:///C:\Users\Administrator.WIN7-1611070926\Personal\PRD2018-G07\&#38750;&#21463;&#25511;&#25991;&#26723;\&#39033;&#30446;&#35745;&#21010;\PRD2018-G07-&#38656;&#27714;&#24037;&#31243;&#28180;&#20048;&#29983;&#27963;APP-WBS.png" TargetMode="Externa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hyperlink" Target="file:///C:\Users\Administrator.WIN7-1611070926\Personal\PRD2018-G07\&#21463;&#25511;&#25991;&#26723;\&#38656;&#27714;&#24037;&#31243;&#39033;&#30446;&#35745;&#21010;\PRD2018-G07-&#38656;&#27714;&#24037;&#31243;&#39033;&#30446;&#35745;&#21010;.docx" TargetMode="Externa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hyperlink" Target="file:///C:\Users\Administrator.WIN7-1611070926\Personal\PRD2018-G07\&#21463;&#25511;&#25991;&#26723;\&#39033;&#30446;&#35745;&#21010;\PRD2018-G07-gantt&#22270;.mpp" TargetMode="Externa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hyperlink" Target="file:///C:\Users\Administrator.WIN7-1611070926\Personal\PRD2018-G07\&#21463;&#25511;&#25991;&#26723;\&#39033;&#30446;&#35745;&#21010;\PRD2018-G07-gantt&#22270;.mpp" TargetMode="Externa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hyperlink" Target="file:///C:\Users\Administrator.WIN7-1611070926\Personal\PRD2018-G07\&#21463;&#25511;&#25991;&#26723;\&#39033;&#30446;&#35745;&#21010;\PRD2018-G07-gantt&#22270;.mpp"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hyperlink" Target="file:///C:\Users\Administrator.WIN7-1611070926\Personal\PRD2018-G07\&#21463;&#25511;&#25991;&#26723;\&#38656;&#27714;&#20998;&#26512;\PRD2018-G07-&#24895;&#26223;&#19982;&#33539;&#22260;.docx" TargetMode="Externa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hyperlink" Target="file:///C:\Users\Administrator.WIN7-1611070926\Personal\PRD2018-G07\&#21463;&#25511;&#25991;&#26723;\&#38656;&#27714;&#20998;&#26512;\PRD2018-G07-&#24895;&#26223;&#19982;&#33539;&#22260;.docx" TargetMode="Externa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hyperlink" Target="file:///C:\Users\Administrator.WIN7-1611070926\Personal\PRD2018-G07\&#21463;&#25511;&#25991;&#26723;\&#38656;&#27714;&#20998;&#26512;\PRD2018-G07-&#29992;&#25143;&#32676;&#20998;&#31867;.docx"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hyperlink" Target="file:///C:\Users\Administrator.WIN7-1611070926\Personal\PRD2018-G07\&#21463;&#25511;&#25991;&#26723;\&#38656;&#27714;&#20998;&#26512;\PRD2018-G07-&#29992;&#25143;&#32676;&#20998;&#31867;.docx" TargetMode="Externa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1.xml"/><Relationship Id="rId7" Type="http://schemas.openxmlformats.org/officeDocument/2006/relationships/hyperlink" Target="file:///C:\Users\Administrator.WIN7-1611070926\Personal\PRD2018-G07\&#38750;&#21463;&#25511;&#25991;&#26723;\&#35775;&#35848;&#35760;&#24405;\&#28216;&#23458;&#35775;&#35848;.docx" TargetMode="External"/><Relationship Id="rId6" Type="http://schemas.openxmlformats.org/officeDocument/2006/relationships/hyperlink" Target="file:///C:\Users\Administrator.WIN7-1611070926\Personal\PRD2018-G07\&#38750;&#21463;&#25511;&#25991;&#26723;\&#35775;&#35848;&#35760;&#24405;\&#31649;&#29702;&#21592;&#35775;&#35848;.docx" TargetMode="External"/><Relationship Id="rId5" Type="http://schemas.openxmlformats.org/officeDocument/2006/relationships/hyperlink" Target="file:///C:\Users\Administrator.WIN7-1611070926\Personal\PRD2018-G07\&#38750;&#21463;&#25511;&#25991;&#26723;\&#35775;&#35848;&#35760;&#24405;\PRD-2018-G07-&#20250;&#35758;&#35760;&#24405;12.18&#39033;&#30446;&#25552;&#20986;&#32773;&#26472;&#26536;&#32769;&#24072;&#35775;&#35848;.docx" TargetMode="External"/><Relationship Id="rId4" Type="http://schemas.openxmlformats.org/officeDocument/2006/relationships/hyperlink" Target="file:///C:\Users\Administrator.WIN7-1611070926\Personal\PRD2018-G07\&#38750;&#21463;&#25511;&#25991;&#26723;\&#35775;&#35848;&#35760;&#24405;\&#35775;&#35848;&#35760;&#24405;4.docx" TargetMode="External"/><Relationship Id="rId3" Type="http://schemas.openxmlformats.org/officeDocument/2006/relationships/hyperlink" Target="file:///C:\Users\Administrator.WIN7-1611070926\Personal\PRD2018-G07\&#38750;&#21463;&#25511;&#25991;&#26723;\&#35775;&#35848;&#35760;&#24405;\&#35775;&#35848;&#35760;&#24405;3.doc" TargetMode="External"/><Relationship Id="rId2" Type="http://schemas.openxmlformats.org/officeDocument/2006/relationships/hyperlink" Target="file:///C:\Users\Administrator.WIN7-1611070926\Personal\PRD2018-G07\&#38750;&#21463;&#25511;&#25991;&#26723;\&#35775;&#35848;&#35760;&#24405;\&#35775;&#35848;&#35760;&#24405;2.doc" TargetMode="External"/><Relationship Id="rId1" Type="http://schemas.openxmlformats.org/officeDocument/2006/relationships/hyperlink" Target="file:///C:\Users\Administrator.WIN7-1611070926\Personal\PRD2018-G07\&#38750;&#21463;&#25511;&#25991;&#26723;\&#35775;&#35848;&#35760;&#24405;\&#35775;&#35848;&#35760;&#24405;1.doc" TargetMode="Externa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hyperlink" Target="https://pro.modao.cc/app/ca9df39050706de51efd26c87e7d5d381f3dd374" TargetMode="External"/><Relationship Id="rId1" Type="http://schemas.openxmlformats.org/officeDocument/2006/relationships/hyperlink" Target="https://pro.modao.cc/app/caf94cf94664fb680a182eb6713eac0535d6b742" TargetMode="Externa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hyperlink" Target="file:///C:\Users\Administrator.WIN7-1611070926\Personal\PRD2018-G07\&#21463;&#25511;&#25991;&#26723;\&#38656;&#27714;&#20998;&#26512;\PRD2018-G07-&#29992;&#20363;&#25991;&#26723;.docx" TargetMode="Externa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hyperlink" Target="file:///C:\Users\Administrator.WIN7-1611070926\Personal\PRD2018-G07\&#21463;&#25511;&#25991;&#26723;\&#38656;&#27714;&#20998;&#26512;\PRD2018-G07-&#29992;&#20363;&#25991;&#26723;.docx"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hyperlink" Target="https://www.cnblogs.com/xiaolongbao-lzh/p/4590897.html" TargetMode="External"/><Relationship Id="rId1" Type="http://schemas.openxmlformats.org/officeDocument/2006/relationships/hyperlink" Target="https://blog.csdn.net/aswallow0323/article/details/69240452"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hyperlink" Target="..\..\&#21463;&#25511;&#25991;&#26723;\&#38656;&#27714;&#21464;&#26356;\PRD2018-G07&#65293;&#38656;&#27714;&#21464;&#26356;.pptx" TargetMode="External"/><Relationship Id="rId8" Type="http://schemas.openxmlformats.org/officeDocument/2006/relationships/hyperlink" Target="PRD2018-G07&#65293;&#31532;&#21313;&#22235;&#21608;&#32763;&#36716;&#35838;&#22530;PPT.pptx" TargetMode="External"/><Relationship Id="rId7" Type="http://schemas.openxmlformats.org/officeDocument/2006/relationships/hyperlink" Target="PRD2018-G07-&#31532;&#21313;&#19977;&#21608;&#32763;&#36716;&#35838;&#22530;PPT.pptx" TargetMode="External"/><Relationship Id="rId6" Type="http://schemas.openxmlformats.org/officeDocument/2006/relationships/hyperlink" Target="PRD2018-G07&#65293;SRS&#35780;&#23457;PPT.pptx" TargetMode="External"/><Relationship Id="rId5" Type="http://schemas.openxmlformats.org/officeDocument/2006/relationships/hyperlink" Target="PRD2018-G07-&#31532;&#19971;&#21608;&#32763;&#36716;&#35838;&#22530;PPT.pptx" TargetMode="External"/><Relationship Id="rId4" Type="http://schemas.openxmlformats.org/officeDocument/2006/relationships/hyperlink" Target="PRD2018-G07-&#31532;&#20845;&#21608;&#32763;&#36716;&#35838;&#22530;PPT.pptx" TargetMode="External"/><Relationship Id="rId3" Type="http://schemas.openxmlformats.org/officeDocument/2006/relationships/hyperlink" Target="PRD2018-G07-&#31532;&#20116;&#21608;&#32763;&#36716;&#35838;&#22530;PPT.pptx" TargetMode="External"/><Relationship Id="rId2" Type="http://schemas.openxmlformats.org/officeDocument/2006/relationships/hyperlink" Target="PRD2018-G07-&#31532;&#22235;&#21608;&#32763;&#36716;&#35838;&#22530;PPT.pptx" TargetMode="External"/><Relationship Id="rId12" Type="http://schemas.openxmlformats.org/officeDocument/2006/relationships/notesSlide" Target="../notesSlides/notesSlide4.xml"/><Relationship Id="rId11" Type="http://schemas.openxmlformats.org/officeDocument/2006/relationships/slideLayout" Target="../slideLayouts/slideLayout1.xml"/><Relationship Id="rId10" Type="http://schemas.openxmlformats.org/officeDocument/2006/relationships/hyperlink" Target="PRD2018-G07-&#26368;&#32456;&#35780;&#23457;PPT.pptx" TargetMode="External"/><Relationship Id="rId1" Type="http://schemas.openxmlformats.org/officeDocument/2006/relationships/hyperlink" Target="..\..\&#21463;&#25511;&#25991;&#26723;\&#38656;&#27714;&#24037;&#31243;&#39033;&#30446;&#35745;&#21010;\PRD2018-G07-%20&#38656;&#27714;&#24037;&#31243;&#39033;&#30446;&#35745;&#21010;PPT.pptx" TargetMode="External"/></Relationships>
</file>

<file path=ppt/slides/_rels/slide5.xml.rels><?xml version="1.0" encoding="UTF-8" standalone="yes"?>
<Relationships xmlns="http://schemas.openxmlformats.org/package/2006/relationships"><Relationship Id="rId9" Type="http://schemas.openxmlformats.org/officeDocument/2006/relationships/hyperlink" Target="file:///C:\Users\Administrator.WIN7-1611070926\Personal\PRD2018-G07\&#38750;&#21463;&#25511;&#25991;&#26723;\&#39033;&#30446;&#35745;&#21010;\PRD2018-G07-&#38656;&#27714;&#24037;&#31243;&#28180;&#20048;&#29983;&#27963;APP-WBS.png" TargetMode="External"/><Relationship Id="rId8" Type="http://schemas.openxmlformats.org/officeDocument/2006/relationships/hyperlink" Target="file:///C:\Users\Administrator.WIN7-1611070926\Personal\PRD2018-G07\&#21463;&#25511;&#25991;&#26723;\&#38656;&#27714;&#24037;&#31243;&#39033;&#30446;&#35745;&#21010;\PRD2018-G07-&#39033;&#30446;&#31456;&#31243;&#65288;&#38656;&#27714;&#24037;&#31243;&#65289;.docx" TargetMode="External"/><Relationship Id="rId7" Type="http://schemas.openxmlformats.org/officeDocument/2006/relationships/hyperlink" Target="file:///C:\Users\Administrator.WIN7-1611070926\Personal\PRD2018-G07\&#21463;&#25511;&#25991;&#26723;\&#39033;&#30446;&#35745;&#21010;\PRD2018-G07-&#39033;&#30446;&#24635;&#20307;&#35745;&#21010;.docx" TargetMode="External"/><Relationship Id="rId6" Type="http://schemas.openxmlformats.org/officeDocument/2006/relationships/hyperlink" Target="file:///C:\Users\Administrator.WIN7-1611070926\Personal\PRD2018-G07\&#21463;&#25511;&#25991;&#26723;\&#39033;&#30446;&#35745;&#21010;\PRD2018-G07-&#36719;&#20214;&#24320;&#21457;&#35745;&#21010;(SDP).docx" TargetMode="External"/><Relationship Id="rId5" Type="http://schemas.openxmlformats.org/officeDocument/2006/relationships/hyperlink" Target="PRD2018-G07-&#31532;&#22235;&#21608;&#32763;&#36716;&#35838;&#22530;PPT.pptx" TargetMode="External"/><Relationship Id="rId4" Type="http://schemas.openxmlformats.org/officeDocument/2006/relationships/hyperlink" Target="file:///C:\Users\Administrator.WIN7-1611070926\Personal\PRD2018-G07\&#21463;&#25511;&#25991;&#26723;\&#38656;&#27714;&#24037;&#31243;&#39033;&#30446;&#35745;&#21010;\PRD2018-G07-&#38656;&#27714;&#24037;&#31243;&#39033;&#30446;&#35745;&#21010;.docx" TargetMode="External"/><Relationship Id="rId34" Type="http://schemas.openxmlformats.org/officeDocument/2006/relationships/notesSlide" Target="../notesSlides/notesSlide5.xml"/><Relationship Id="rId33" Type="http://schemas.openxmlformats.org/officeDocument/2006/relationships/slideLayout" Target="../slideLayouts/slideLayout1.xml"/><Relationship Id="rId32" Type="http://schemas.openxmlformats.org/officeDocument/2006/relationships/hyperlink" Target="file:///C:\Users\Administrator.WIN7-1611070926\Personal\PRD2018-G07\&#21463;&#25511;&#25991;&#26723;\&#26410;&#26469;&#35745;&#21010;\PRD2018-G07-&#31995;&#32479;&#32500;&#25252;&#35745;&#21010;.docx" TargetMode="External"/><Relationship Id="rId31" Type="http://schemas.openxmlformats.org/officeDocument/2006/relationships/hyperlink" Target="file:///C:\Users\Administrator.WIN7-1611070926\Personal\PRD2018-G07\&#21463;&#25511;&#25991;&#26723;\&#26410;&#26469;&#35745;&#21010;\PRD2018-G07-&#36719;&#20214;&#27010;&#35201;&#35774;&#35745;&#35828;&#26126;&#20070;.docx" TargetMode="External"/><Relationship Id="rId30" Type="http://schemas.openxmlformats.org/officeDocument/2006/relationships/hyperlink" Target="file:///C:\Users\Administrator.WIN7-1611070926\Personal\PRD2018-G07\&#21463;&#25511;&#25991;&#26723;\&#26410;&#26469;&#35745;&#21010;\PRD2018-G07-&#27979;&#35797;&#35745;&#21010;.docx" TargetMode="External"/><Relationship Id="rId3" Type="http://schemas.openxmlformats.org/officeDocument/2006/relationships/hyperlink" Target="..\..\&#21463;&#25511;&#25991;&#26723;\&#21487;&#34892;&#24615;&#20998;&#26512;&#25253;&#21578;\PRD2018-G07-&#21487;&#34892;&#24615;&#20998;&#26512;&#25253;&#21578;.docx" TargetMode="External"/><Relationship Id="rId29" Type="http://schemas.openxmlformats.org/officeDocument/2006/relationships/hyperlink" Target="..\..\&#21463;&#25511;&#25991;&#26723;\&#26410;&#26469;&#35745;&#21010;\PRD2018-G07-&#23433;&#35013;&#37096;&#32626;&#35745;&#21010;.docx" TargetMode="External"/><Relationship Id="rId28" Type="http://schemas.openxmlformats.org/officeDocument/2006/relationships/hyperlink" Target="..\..\&#21463;&#25511;&#25991;&#26723;\&#39033;&#30446;&#24635;&#32467;\PRD2018-G07-&#39033;&#30446;&#24635;&#32467;.doc" TargetMode="External"/><Relationship Id="rId27" Type="http://schemas.openxmlformats.org/officeDocument/2006/relationships/hyperlink" Target="file:///C:\Users\Administrator.WIN7-1611070926\Personal\PRD2018-G07\&#21463;&#25511;&#25991;&#26723;\&#38656;&#27714;&#21464;&#26356;\PRD2018-G07-&#38656;&#27714;&#21464;&#26356;&#25253;&#21578;.doc" TargetMode="External"/><Relationship Id="rId26" Type="http://schemas.openxmlformats.org/officeDocument/2006/relationships/hyperlink" Target="file:///C:\Users\Administrator.WIN7-1611070926\Personal\PRD2018-G07\&#21463;&#25511;&#25991;&#26723;\&#38656;&#27714;&#21464;&#26356;\PRD2018-G07-CCB&#21464;&#26356;&#30003;&#35831;\PRD2018-G07-&#36719;&#20214;&#38656;&#27714;&#21464;&#26356;&#21333;.doc" TargetMode="External"/><Relationship Id="rId25" Type="http://schemas.openxmlformats.org/officeDocument/2006/relationships/hyperlink" Target="file:///C:\Users\Administrator.WIN7-1611070926\Personal\PRD2018-G07\&#21463;&#25511;&#25991;&#26723;\&#38656;&#27714;&#21464;&#26356;\PRD2018-G07-CCB&#21464;&#26356;&#30003;&#35831;\&#21464;&#26356;&#24847;&#35265;\GMM%5dUP3MH31B3W%@L3%Y%FS.png" TargetMode="External"/><Relationship Id="rId24" Type="http://schemas.openxmlformats.org/officeDocument/2006/relationships/hyperlink" Target="file:///C:\Users\Administrator.WIN7-1611070926\Personal\PRD2018-G07\&#21463;&#25511;&#25991;&#26723;\&#26410;&#26469;&#35745;&#21010;\PRD2018-G07-&#31995;&#32479;&#35774;&#35745;&#19982;&#23454;&#29616;&#35745;&#21010;.docx" TargetMode="External"/><Relationship Id="rId23" Type="http://schemas.openxmlformats.org/officeDocument/2006/relationships/hyperlink" Target="PRD2018-G07&#65293;&#31532;&#21313;&#22235;&#21608;&#32763;&#36716;&#35838;&#22530;PPT.pptx" TargetMode="External"/><Relationship Id="rId22" Type="http://schemas.openxmlformats.org/officeDocument/2006/relationships/hyperlink" Target="file:///C:\Users\Administrator.WIN7-1611070926\Personal\PRD2018-G07\&#21463;&#25511;&#25991;&#26723;\&#38656;&#27714;&#20998;&#26512;\PRD2018-G07-&#27979;&#35797;&#29992;&#20363;.docx" TargetMode="External"/><Relationship Id="rId21" Type="http://schemas.openxmlformats.org/officeDocument/2006/relationships/hyperlink" Target="file:///C:\Users\Administrator.WIN7-1611070926\Personal\PRD2018-G07\&#21463;&#25511;&#25991;&#26723;\&#38656;&#27714;&#20998;&#26512;\PRD2018-G07-&#29992;&#25143;&#25163;&#20876;.docx" TargetMode="External"/><Relationship Id="rId20" Type="http://schemas.openxmlformats.org/officeDocument/2006/relationships/hyperlink" Target="PRD2018-G07-&#31532;&#21313;&#19977;&#21608;&#32763;&#36716;&#35838;&#22530;PPT.pptx" TargetMode="External"/><Relationship Id="rId2" Type="http://schemas.openxmlformats.org/officeDocument/2006/relationships/hyperlink" Target="..\..\&#21463;&#25511;&#25991;&#26723;\&#38656;&#27714;&#24037;&#31243;&#39033;&#30446;&#35745;&#21010;\PRD2018-G07-&#38656;&#27714;&#24037;&#31243;&#39033;&#30446;&#35745;&#21010;.docx" TargetMode="External"/><Relationship Id="rId19" Type="http://schemas.openxmlformats.org/officeDocument/2006/relationships/hyperlink" Target="file:///C:\Users\Administrator.WIN7-1611070926\Personal\PRD2018-G07\&#21463;&#25511;&#25991;&#26723;\&#38656;&#27714;&#20998;&#26512;\PRD2018-G07-&#38656;&#27714;&#35268;&#26684;&#35828;&#26126;&#20070;.docx" TargetMode="External"/><Relationship Id="rId18" Type="http://schemas.openxmlformats.org/officeDocument/2006/relationships/hyperlink" Target="file:///C:\Users\Administrator.WIN7-1611070926\Personal\PRD2018-G07\&#21463;&#25511;&#25991;&#26723;\&#38656;&#27714;&#24037;&#31243;&#39033;&#30446;&#35745;&#21010;\PRD2018-G07-%20&#38656;&#27714;&#24037;&#31243;&#39033;&#30446;&#35745;&#21010;PPT.pptx" TargetMode="External"/><Relationship Id="rId17" Type="http://schemas.openxmlformats.org/officeDocument/2006/relationships/hyperlink" Target="file:///C:\Users\Administrator.WIN7-1611070926\Personal\PRD2018-G07\&#38750;&#21463;&#25511;&#25991;&#26723;\&#39033;&#30446;&#35745;&#21010;\PRD2018-G07-&#28180;&#20048;&#29983;&#27963;APP&#38656;&#27714;&#24037;&#31243;WBS.png" TargetMode="External"/><Relationship Id="rId16" Type="http://schemas.openxmlformats.org/officeDocument/2006/relationships/hyperlink" Target="..\&#39033;&#30446;&#35745;&#21010;\PRD2018-G07-&#38656;&#27714;&#38454;&#27573;wbs&#36755;&#20837;&#36755;&#20986;&#34920;.xlsx" TargetMode="External"/><Relationship Id="rId15" Type="http://schemas.openxmlformats.org/officeDocument/2006/relationships/hyperlink" Target="..\&#21487;&#34892;&#24615;&#35745;&#21010;\PRD2018-G07-SWOT&#20998;&#26512;&#25253;&#21578;.docx" TargetMode="External"/><Relationship Id="rId14" Type="http://schemas.openxmlformats.org/officeDocument/2006/relationships/hyperlink" Target="..\..\&#21463;&#25511;&#25991;&#26723;\&#38656;&#27714;&#24037;&#31243;&#39033;&#30446;&#35745;&#21010;\PRD2018-G07-%20&#38656;&#27714;&#24037;&#31243;&#39033;&#30446;&#35745;&#21010;PPT.pptx" TargetMode="External"/><Relationship Id="rId13" Type="http://schemas.openxmlformats.org/officeDocument/2006/relationships/hyperlink" Target="PRD2018-G07-&#31532;&#19971;&#21608;&#32763;&#36716;&#35838;&#22530;PPT.pptx" TargetMode="External"/><Relationship Id="rId12" Type="http://schemas.openxmlformats.org/officeDocument/2006/relationships/hyperlink" Target="PRD2018-G07-&#31532;&#20845;&#21608;&#32763;&#36716;&#35838;&#22530;PPT.pptx" TargetMode="External"/><Relationship Id="rId11" Type="http://schemas.openxmlformats.org/officeDocument/2006/relationships/hyperlink" Target="file:///C:\Users\Administrator.WIN7-1611070926\Personal\PRD2018-G07\&#21463;&#25511;&#25991;&#26723;\&#38656;&#27714;&#24037;&#31243;&#39033;&#30446;&#35745;&#21010;\&#23376;&#35745;&#21010;\PRD2018-G07-&#36136;&#37327;&#20445;&#38556;&#35745;&#21010;.docx" TargetMode="External"/><Relationship Id="rId10" Type="http://schemas.openxmlformats.org/officeDocument/2006/relationships/hyperlink" Target="PRD2018-G07-&#31532;&#20116;&#21608;&#32763;&#36716;&#35838;&#22530;PPT.pptx" TargetMode="External"/><Relationship Id="rId1" Type="http://schemas.openxmlformats.org/officeDocument/2006/relationships/hyperlink" Target="..\..\&#21463;&#25511;&#25991;&#26723;\&#39033;&#30446;&#35745;&#21010;\PRD2018-G07-gantt&#22270;.mpp" TargetMode="Externa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hyperlink" Target="file:///C:\Users\Administrator.WIN7-1611070926\Personal\PRD2018-G07\&#21463;&#25511;&#25991;&#26723;\&#38656;&#27714;&#24037;&#31243;&#39033;&#30446;&#35745;&#21010;\PRD2018-G07-&#39033;&#30446;&#31456;&#31243;.docx" TargetMode="External"/><Relationship Id="rId2" Type="http://schemas.openxmlformats.org/officeDocument/2006/relationships/hyperlink" Target="file:///C:\Users\Administrator.WIN7-1611070926\Personal\PRD2018-G07\&#21463;&#25511;&#25991;&#26723;\&#38656;&#27714;&#24037;&#31243;&#39033;&#30446;&#35745;&#21010;\PRD2018-G07-&#39033;&#30446;&#31456;&#31243;&#65288;&#38656;&#27714;&#24037;&#31243;&#65289;.docx" TargetMode="Externa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hyperlink" Target="file:///C:\Users\Administrator.WIN7-1611070926\Personal\PRD2018-G07\&#21463;&#25511;&#25991;&#26723;\&#38656;&#27714;&#24037;&#31243;&#39033;&#30446;&#35745;&#21010;\&#23376;&#35745;&#21010;\PRD2018-G07-&#37197;&#32622;&#31649;&#29702;&#35745;&#21010;.docx" TargetMode="External"/><Relationship Id="rId8" Type="http://schemas.openxmlformats.org/officeDocument/2006/relationships/hyperlink" Target="file:///C:\Users\Administrator.WIN7-1611070926\Personal\PRD2018-G07\&#21463;&#25511;&#25991;&#26723;\&#38656;&#27714;&#24037;&#31243;&#39033;&#30446;&#35745;&#21010;\&#23376;&#35745;&#21010;\PRD2018-G07-&#27807;&#36890;&#31649;&#29702;&#35745;&#21010;.docx" TargetMode="External"/><Relationship Id="rId7" Type="http://schemas.openxmlformats.org/officeDocument/2006/relationships/hyperlink" Target="file:///C:\Users\Administrator.WIN7-1611070926\Personal\PRD2018-G07\&#21463;&#25511;&#25991;&#26723;\&#38656;&#27714;&#24037;&#31243;&#39033;&#30446;&#35745;&#21010;\&#23376;&#35745;&#21010;\PRD2018-G07-&#24178;&#31995;&#20154;&#31649;&#29702;&#35745;&#21010;.docx" TargetMode="External"/><Relationship Id="rId6" Type="http://schemas.openxmlformats.org/officeDocument/2006/relationships/hyperlink" Target="file:///C:\Users\Administrator.WIN7-1611070926\Personal\PRD2018-G07\&#21463;&#25511;&#25991;&#26723;\&#38656;&#27714;&#24037;&#31243;&#39033;&#30446;&#35745;&#21010;\&#23376;&#35745;&#21010;\PRD2018-G07-&#39118;&#38505;&#31649;&#29702;&#35745;&#21010;.docx" TargetMode="External"/><Relationship Id="rId5" Type="http://schemas.openxmlformats.org/officeDocument/2006/relationships/hyperlink" Target="file:///C:\Users\Administrator.WIN7-1611070926\Personal\PRD2018-G07\&#21463;&#25511;&#25991;&#26723;\&#38656;&#27714;&#24037;&#31243;&#39033;&#30446;&#35745;&#21010;\&#23376;&#35745;&#21010;\PRD2018-G07-&#25104;&#26412;&#31649;&#29702;&#35745;&#21010;.docx" TargetMode="External"/><Relationship Id="rId4" Type="http://schemas.openxmlformats.org/officeDocument/2006/relationships/hyperlink" Target="file:///C:\Users\Administrator.WIN7-1611070926\Personal\PRD2018-G07\&#21463;&#25511;&#25991;&#26723;\&#38656;&#27714;&#24037;&#31243;&#39033;&#30446;&#35745;&#21010;\&#23376;&#35745;&#21010;\PRD2018-G07-&#37319;&#36141;&#31649;&#29702;&#35745;&#21010;.docx" TargetMode="External"/><Relationship Id="rId3" Type="http://schemas.openxmlformats.org/officeDocument/2006/relationships/hyperlink" Target="file:///C:\Users\Administrator.WIN7-1611070926\Personal\PRD2018-G07\&#21463;&#25511;&#25991;&#26723;\&#39033;&#30446;&#35745;&#21010;\PRD2018-G07-&#39033;&#30446;&#24635;&#20307;&#35745;&#21010;.docx" TargetMode="External"/><Relationship Id="rId2" Type="http://schemas.openxmlformats.org/officeDocument/2006/relationships/hyperlink" Target="file:///C:\Users\Administrator.WIN7-1611070926\Personal\PRD2018-G07\&#21463;&#25511;&#25991;&#26723;\&#38656;&#27714;&#24037;&#31243;&#39033;&#30446;&#35745;&#21010;\PRD2018-G07-&#38656;&#27714;&#24037;&#31243;&#39033;&#30446;&#35745;&#21010;.docx" TargetMode="External"/><Relationship Id="rId14" Type="http://schemas.openxmlformats.org/officeDocument/2006/relationships/notesSlide" Target="../notesSlides/notesSlide7.xml"/><Relationship Id="rId13" Type="http://schemas.openxmlformats.org/officeDocument/2006/relationships/slideLayout" Target="../slideLayouts/slideLayout1.xml"/><Relationship Id="rId12" Type="http://schemas.openxmlformats.org/officeDocument/2006/relationships/hyperlink" Target="file:///C:\Users\Administrator.WIN7-1611070926\Personal\PRD2018-G07\&#21463;&#25511;&#25991;&#26723;\&#38656;&#27714;&#24037;&#31243;&#39033;&#30446;&#35745;&#21010;\&#23376;&#35745;&#21010;\PRD2018-G07-&#36136;&#37327;&#20445;&#38556;&#35745;&#21010;.docx" TargetMode="External"/><Relationship Id="rId11" Type="http://schemas.openxmlformats.org/officeDocument/2006/relationships/hyperlink" Target="file:///C:\Users\Administrator.WIN7-1611070926\Personal\PRD2018-G07\&#21463;&#25511;&#25991;&#26723;\&#38656;&#27714;&#24037;&#31243;&#39033;&#30446;&#35745;&#21010;\&#23376;&#35745;&#21010;\PRD2018-G07-&#39033;&#30446;&#33539;&#22260;&#31649;&#29702;&#35745;&#21010;.docx" TargetMode="External"/><Relationship Id="rId10" Type="http://schemas.openxmlformats.org/officeDocument/2006/relationships/hyperlink" Target="file:///C:\Users\Administrator.WIN7-1611070926\Personal\PRD2018-G07\&#21463;&#25511;&#25991;&#26723;\&#38656;&#27714;&#24037;&#31243;&#39033;&#30446;&#35745;&#21010;\&#23376;&#35745;&#21010;\PRD2018-G07-&#20154;&#21147;&#36164;&#28304;&#31649;&#29702;&#35745;&#21010;.docx" TargetMode="Externa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hyperlink" Target="file:///C:\Users\Administrator.WIN7-1611070926\Personal\PRD2018-G07\&#38750;&#21463;&#25511;&#25991;&#26723;\&#20250;&#35758;&#32426;&#35201;\&#20250;&#35758;&#24405;&#38899;&#30334;&#24230;&#32593;&#30424;&#38142;&#25509;.txt" TargetMode="External"/><Relationship Id="rId1" Type="http://schemas.openxmlformats.org/officeDocument/2006/relationships/hyperlink" Target="file:///C:\Users\Administrator.WIN7-1611070926\Personal\PRD2018-G07\&#38750;&#21463;&#25511;&#25991;&#26723;\&#20250;&#35758;&#32426;&#35201;\&#24120;&#35268;&#20250;&#35758;"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hyperlink" Target="file:///C:\Users\Administrator.WIN7-1611070926\Personal\PRD2018-G07\&#38750;&#21463;&#25511;&#25991;&#26723;\&#20250;&#35758;&#32426;&#35201;\&#24120;&#35268;&#20250;&#35758;\PRD2018-G07-20190109-&#20869;&#37096;&#35780;&#23457;&#20250;&#35758;.do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2"/>
          <p:cNvSpPr txBox="1"/>
          <p:nvPr/>
        </p:nvSpPr>
        <p:spPr>
          <a:xfrm>
            <a:off x="239349" y="2756926"/>
            <a:ext cx="11521280" cy="1107986"/>
          </a:xfrm>
          <a:prstGeom prst="rect">
            <a:avLst/>
          </a:prstGeom>
          <a:noFill/>
        </p:spPr>
        <p:txBody>
          <a:bodyPr wrap="square" lIns="121908" tIns="60955" rIns="121908" bIns="60955" rtlCol="0">
            <a:spAutoFit/>
          </a:bodyPr>
          <a:lstStyle/>
          <a:p>
            <a:pPr algn="ctr"/>
            <a:r>
              <a:rPr lang="en-US" altLang="zh-CN" sz="6400" b="1" dirty="0" smtClean="0">
                <a:latin typeface="微软雅黑" panose="020B0503020204020204" pitchFamily="34" charset="-122"/>
                <a:ea typeface="微软雅黑" panose="020B0503020204020204" pitchFamily="34" charset="-122"/>
              </a:rPr>
              <a:t>UML</a:t>
            </a:r>
            <a:r>
              <a:rPr lang="zh-CN" altLang="en-US" sz="6400" b="1" dirty="0" smtClean="0">
                <a:latin typeface="微软雅黑" panose="020B0503020204020204" pitchFamily="34" charset="-122"/>
                <a:ea typeface="微软雅黑" panose="020B0503020204020204" pitchFamily="34" charset="-122"/>
              </a:rPr>
              <a:t>基础</a:t>
            </a:r>
            <a:r>
              <a:rPr lang="en-US" altLang="zh-CN" sz="6400" b="1" dirty="0" smtClean="0">
                <a:latin typeface="微软雅黑" panose="020B0503020204020204" pitchFamily="34" charset="-122"/>
                <a:ea typeface="微软雅黑" panose="020B0503020204020204" pitchFamily="34" charset="-122"/>
              </a:rPr>
              <a:t>I</a:t>
            </a:r>
            <a:endParaRPr lang="zh-CN" altLang="en-US" sz="6400" b="1" dirty="0">
              <a:latin typeface="微软雅黑" panose="020B0503020204020204" pitchFamily="34" charset="-122"/>
              <a:ea typeface="微软雅黑" panose="020B0503020204020204" pitchFamily="34" charset="-122"/>
            </a:endParaRPr>
          </a:p>
        </p:txBody>
      </p:sp>
      <p:sp>
        <p:nvSpPr>
          <p:cNvPr id="78" name="Parallelogram 77"/>
          <p:cNvSpPr/>
          <p:nvPr/>
        </p:nvSpPr>
        <p:spPr>
          <a:xfrm>
            <a:off x="719403"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79" name="Parallelogram 78"/>
          <p:cNvSpPr/>
          <p:nvPr/>
        </p:nvSpPr>
        <p:spPr>
          <a:xfrm rot="10800000">
            <a:off x="10512492"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a:solidFill>
                <a:schemeClr val="tx1"/>
              </a:solidFill>
            </a:endParaRPr>
          </a:p>
        </p:txBody>
      </p:sp>
      <p:sp>
        <p:nvSpPr>
          <p:cNvPr id="80" name="TextBox 13"/>
          <p:cNvSpPr txBox="1"/>
          <p:nvPr/>
        </p:nvSpPr>
        <p:spPr>
          <a:xfrm>
            <a:off x="8159552" y="4867043"/>
            <a:ext cx="4032448" cy="533534"/>
          </a:xfrm>
          <a:prstGeom prst="rect">
            <a:avLst/>
          </a:prstGeom>
          <a:noFill/>
        </p:spPr>
        <p:txBody>
          <a:bodyPr wrap="square" lIns="121908" tIns="60955" rIns="121908" bIns="60955" rtlCol="0">
            <a:spAutoFit/>
          </a:bodyPr>
          <a:lstStyle/>
          <a:p>
            <a:r>
              <a:rPr lang="en-US" altLang="zh-CN" sz="2665" dirty="0" smtClean="0">
                <a:latin typeface="微软雅黑" panose="020B0503020204020204" pitchFamily="34" charset="-122"/>
                <a:ea typeface="微软雅黑" panose="020B0503020204020204" pitchFamily="34" charset="-122"/>
              </a:rPr>
              <a:t>PRD2018-G07</a:t>
            </a:r>
            <a:endParaRPr lang="zh-CN" altLang="en-US" sz="2665" dirty="0">
              <a:latin typeface="微软雅黑" panose="020B0503020204020204" pitchFamily="34" charset="-122"/>
              <a:ea typeface="微软雅黑" panose="020B0503020204020204" pitchFamily="34" charset="-122"/>
            </a:endParaRPr>
          </a:p>
        </p:txBody>
      </p:sp>
      <p:grpSp>
        <p:nvGrpSpPr>
          <p:cNvPr id="24" name="Group 3"/>
          <p:cNvGrpSpPr/>
          <p:nvPr/>
        </p:nvGrpSpPr>
        <p:grpSpPr bwMode="auto">
          <a:xfrm>
            <a:off x="878091" y="1484784"/>
            <a:ext cx="10488084" cy="4195233"/>
            <a:chOff x="460" y="1187"/>
            <a:chExt cx="4955" cy="1982"/>
          </a:xfrm>
        </p:grpSpPr>
        <p:sp>
          <p:nvSpPr>
            <p:cNvPr id="25"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61"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1000"/>
                                        <p:tgtEl>
                                          <p:spTgt spid="79"/>
                                        </p:tgtEl>
                                      </p:cBhvr>
                                    </p:animEffect>
                                    <p:anim calcmode="lin" valueType="num">
                                      <p:cBhvr>
                                        <p:cTn id="19" dur="1000" fill="hold"/>
                                        <p:tgtEl>
                                          <p:spTgt spid="79"/>
                                        </p:tgtEl>
                                        <p:attrNameLst>
                                          <p:attrName>ppt_x</p:attrName>
                                        </p:attrNameLst>
                                      </p:cBhvr>
                                      <p:tavLst>
                                        <p:tav tm="0">
                                          <p:val>
                                            <p:strVal val="#ppt_x"/>
                                          </p:val>
                                        </p:tav>
                                        <p:tav tm="100000">
                                          <p:val>
                                            <p:strVal val="#ppt_x"/>
                                          </p:val>
                                        </p:tav>
                                      </p:tavLst>
                                    </p:anim>
                                    <p:anim calcmode="lin" valueType="num">
                                      <p:cBhvr>
                                        <p:cTn id="20" dur="1000" fill="hold"/>
                                        <p:tgtEl>
                                          <p:spTgt spid="7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7"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8" grpId="0" animBg="1"/>
      <p:bldP spid="79" grpId="0" animBg="1"/>
      <p:bldP spid="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小组配置管理</a:t>
            </a:r>
            <a:r>
              <a:rPr lang="en-US" altLang="zh-CN" sz="4800" dirty="0">
                <a:latin typeface="微软雅黑" panose="020B0503020204020204" pitchFamily="34" charset="-122"/>
                <a:ea typeface="微软雅黑" panose="020B0503020204020204" pitchFamily="34" charset="-122"/>
              </a:rPr>
              <a:t>[7,8]</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pic>
        <p:nvPicPr>
          <p:cNvPr id="3" name="图片 1" descr="配置管理流程"/>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524000" y="1626870"/>
            <a:ext cx="7203440" cy="3771900"/>
          </a:xfrm>
          <a:prstGeom prst="rect">
            <a:avLst/>
          </a:prstGeom>
          <a:noFill/>
          <a:ln>
            <a:noFill/>
          </a:ln>
          <a:effectLst>
            <a:outerShdw blurRad="63500" sx="102000" sy="102000" algn="ctr" rotWithShape="0">
              <a:prstClr val="black">
                <a:alpha val="40000"/>
              </a:prstClr>
            </a:outerShdw>
          </a:effectLst>
        </p:spPr>
      </p:pic>
      <p:pic>
        <p:nvPicPr>
          <p:cNvPr id="5" name="图片 4" descr="配置管理例子"/>
          <p:cNvPicPr>
            <a:picLocks noChangeAspect="1"/>
          </p:cNvPicPr>
          <p:nvPr/>
        </p:nvPicPr>
        <p:blipFill>
          <a:blip r:embed="rId2"/>
          <a:stretch>
            <a:fillRect/>
          </a:stretch>
        </p:blipFill>
        <p:spPr>
          <a:xfrm>
            <a:off x="9050655" y="958850"/>
            <a:ext cx="1981200" cy="5076825"/>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小组配置管理</a:t>
            </a:r>
            <a:r>
              <a:rPr lang="en-US" altLang="zh-CN" sz="4800" dirty="0">
                <a:latin typeface="微软雅黑" panose="020B0503020204020204" pitchFamily="34" charset="-122"/>
                <a:ea typeface="微软雅黑" panose="020B0503020204020204" pitchFamily="34" charset="-122"/>
              </a:rPr>
              <a:t>[7,8]</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4" name="文本框 3"/>
          <p:cNvSpPr txBox="1"/>
          <p:nvPr/>
        </p:nvSpPr>
        <p:spPr>
          <a:xfrm>
            <a:off x="1131570" y="1197610"/>
            <a:ext cx="6210935" cy="429895"/>
          </a:xfrm>
          <a:prstGeom prst="rect">
            <a:avLst/>
          </a:prstGeom>
          <a:noFill/>
          <a:ln w="9525">
            <a:noFill/>
          </a:ln>
        </p:spPr>
        <p:txBody>
          <a:bodyPr wrap="square">
            <a:spAutoFit/>
          </a:bodyPr>
          <a:p>
            <a:pPr indent="0"/>
            <a:r>
              <a:rPr lang="zh-CN" sz="2200" b="1">
                <a:latin typeface="Times New Roman" panose="02020603050405020304" charset="0"/>
                <a:ea typeface="宋体" panose="02010600030101010101" pitchFamily="2" charset="-122"/>
              </a:rPr>
              <a:t>版</a:t>
            </a:r>
            <a:r>
              <a:rPr lang="en-US" sz="2200" b="1">
                <a:latin typeface="Times New Roman" panose="02020603050405020304" charset="0"/>
                <a:cs typeface="Times New Roman" panose="02020603050405020304" charset="0"/>
              </a:rPr>
              <a:t> </a:t>
            </a:r>
            <a:r>
              <a:rPr lang="zh-CN" sz="2200" b="1">
                <a:latin typeface="Times New Roman" panose="02020603050405020304" charset="0"/>
                <a:ea typeface="宋体" panose="02010600030101010101" pitchFamily="2" charset="-122"/>
              </a:rPr>
              <a:t>本</a:t>
            </a:r>
            <a:r>
              <a:rPr lang="en-US" sz="2200" b="1">
                <a:latin typeface="Times New Roman" panose="02020603050405020304" charset="0"/>
                <a:cs typeface="Times New Roman" panose="02020603050405020304" charset="0"/>
              </a:rPr>
              <a:t> </a:t>
            </a:r>
            <a:r>
              <a:rPr lang="zh-CN" sz="2200" b="1">
                <a:latin typeface="Times New Roman" panose="02020603050405020304" charset="0"/>
                <a:ea typeface="宋体" panose="02010600030101010101" pitchFamily="2" charset="-122"/>
              </a:rPr>
              <a:t>历</a:t>
            </a:r>
            <a:r>
              <a:rPr lang="en-US" sz="2200" b="1">
                <a:latin typeface="Times New Roman" panose="02020603050405020304" charset="0"/>
                <a:cs typeface="Times New Roman" panose="02020603050405020304" charset="0"/>
              </a:rPr>
              <a:t> </a:t>
            </a:r>
            <a:r>
              <a:rPr lang="zh-CN" sz="2200" b="1">
                <a:latin typeface="Times New Roman" panose="02020603050405020304" charset="0"/>
                <a:ea typeface="宋体" panose="02010600030101010101" pitchFamily="2" charset="-122"/>
              </a:rPr>
              <a:t>史</a:t>
            </a:r>
            <a:endParaRPr lang="zh-CN" altLang="en-US"/>
          </a:p>
        </p:txBody>
      </p:sp>
      <p:graphicFrame>
        <p:nvGraphicFramePr>
          <p:cNvPr id="6" name="表格 5"/>
          <p:cNvGraphicFramePr/>
          <p:nvPr/>
        </p:nvGraphicFramePr>
        <p:xfrm>
          <a:off x="1131570" y="1627505"/>
          <a:ext cx="6400800" cy="4485005"/>
        </p:xfrm>
        <a:graphic>
          <a:graphicData uri="http://schemas.openxmlformats.org/drawingml/2006/table">
            <a:tbl>
              <a:tblPr firstRow="1" bandRow="1">
                <a:tableStyleId>{5940675A-B579-460E-94D1-54222C63F5DA}</a:tableStyleId>
              </a:tblPr>
              <a:tblGrid>
                <a:gridCol w="986155"/>
                <a:gridCol w="866775"/>
                <a:gridCol w="739775"/>
                <a:gridCol w="1429385"/>
                <a:gridCol w="2378710"/>
              </a:tblGrid>
              <a:tr h="278765">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版本</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作者</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协助者</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起止日期</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备注</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44767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0.1.0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赵伟宏</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G07</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2018/12/7-2018/12/7 </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起草</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704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0.1.1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张荣阳</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2018/12/7-2018/12/7 </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添加目录，编写引言，页脚页眉</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704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0.1.2</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赵伟宏</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2018/12/7-2018/12/7</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重新构建文档结构</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704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0.1.3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张荣阳</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2018/12/8-2018/12/8 </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初步编写质量属性</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9408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0.1.4</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陈帆</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2018/12/8-2018/12/8</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1.起草“2 SRS总述” | 2.起草“7 附录A：分析模型” </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1760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0.1.5</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刘浥</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无</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2018/12/8-2018/12/8</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起草附录C：数据字典、起草5.注册用户用例起草7.外部接口需求</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7871460" y="2732405"/>
            <a:ext cx="3121660" cy="1568450"/>
          </a:xfrm>
          <a:prstGeom prst="rect">
            <a:avLst/>
          </a:prstGeom>
          <a:noFill/>
        </p:spPr>
        <p:txBody>
          <a:bodyPr wrap="square" rtlCol="0">
            <a:spAutoFit/>
          </a:bodyPr>
          <a:p>
            <a:r>
              <a:rPr lang="zh-CN" altLang="en-US" sz="3200">
                <a:hlinkClick r:id="rId1" tooltip="" action="ppaction://hlinkfile"/>
              </a:rPr>
              <a:t>需求规格说明书</a:t>
            </a:r>
            <a:r>
              <a:rPr lang="zh-CN" altLang="en-US" sz="3200"/>
              <a:t>的版本历史</a:t>
            </a:r>
            <a:endParaRPr lang="zh-CN" altLang="en-US" sz="3200"/>
          </a:p>
          <a:p>
            <a:r>
              <a:rPr lang="zh-CN" altLang="en-US" sz="3200"/>
              <a:t>（部分）</a:t>
            </a:r>
            <a:endParaRPr lang="zh-CN" altLang="en-US" sz="3200"/>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小组配置管理</a:t>
            </a:r>
            <a:r>
              <a:rPr lang="en-US" altLang="zh-CN" sz="4800" dirty="0">
                <a:latin typeface="微软雅黑" panose="020B0503020204020204" pitchFamily="34" charset="-122"/>
                <a:ea typeface="微软雅黑" panose="020B0503020204020204" pitchFamily="34" charset="-122"/>
              </a:rPr>
              <a:t>[7,8]</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6" name="文本框 5"/>
          <p:cNvSpPr txBox="1"/>
          <p:nvPr/>
        </p:nvSpPr>
        <p:spPr>
          <a:xfrm>
            <a:off x="7871460" y="2732405"/>
            <a:ext cx="3121660" cy="1568450"/>
          </a:xfrm>
          <a:prstGeom prst="rect">
            <a:avLst/>
          </a:prstGeom>
          <a:noFill/>
        </p:spPr>
        <p:txBody>
          <a:bodyPr wrap="square" rtlCol="0">
            <a:spAutoFit/>
          </a:bodyPr>
          <a:p>
            <a:r>
              <a:rPr lang="zh-CN" altLang="en-US" sz="3200"/>
              <a:t>需求规格说明书</a:t>
            </a:r>
            <a:r>
              <a:rPr lang="en-US" altLang="zh-CN" sz="3200"/>
              <a:t>v0.4.10</a:t>
            </a:r>
            <a:r>
              <a:rPr lang="zh-CN" altLang="en-US" sz="3200"/>
              <a:t>版本</a:t>
            </a:r>
            <a:r>
              <a:rPr lang="zh-CN" altLang="en-US" sz="3200"/>
              <a:t>的追溯过程</a:t>
            </a:r>
            <a:endParaRPr lang="zh-CN" altLang="en-US" sz="3200"/>
          </a:p>
        </p:txBody>
      </p:sp>
      <p:pic>
        <p:nvPicPr>
          <p:cNvPr id="7" name="图片 6" descr="追溯历史版本"/>
          <p:cNvPicPr>
            <a:picLocks noChangeAspect="1"/>
          </p:cNvPicPr>
          <p:nvPr/>
        </p:nvPicPr>
        <p:blipFill>
          <a:blip r:embed="rId1"/>
          <a:stretch>
            <a:fillRect/>
          </a:stretch>
        </p:blipFill>
        <p:spPr>
          <a:xfrm>
            <a:off x="840105" y="1061720"/>
            <a:ext cx="6629400" cy="529590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en-US" altLang="zh-CN" sz="4800" dirty="0">
                <a:latin typeface="微软雅黑" panose="020B0503020204020204" pitchFamily="34" charset="-122"/>
                <a:ea typeface="微软雅黑" panose="020B0503020204020204" pitchFamily="34" charset="-122"/>
              </a:rPr>
              <a:t>WBS[9]</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b="1">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grpSp>
      <p:pic>
        <p:nvPicPr>
          <p:cNvPr id="3" name="图片 2" descr="PRD2018-G07-需求工程渔乐生活APP-WBS"/>
          <p:cNvPicPr>
            <a:picLocks noChangeAspect="1"/>
          </p:cNvPicPr>
          <p:nvPr/>
        </p:nvPicPr>
        <p:blipFill>
          <a:blip r:embed="rId1"/>
          <a:srcRect r="10039" b="48665"/>
          <a:stretch>
            <a:fillRect/>
          </a:stretch>
        </p:blipFill>
        <p:spPr>
          <a:xfrm>
            <a:off x="998855" y="1252220"/>
            <a:ext cx="7339965" cy="4914265"/>
          </a:xfrm>
          <a:prstGeom prst="rect">
            <a:avLst/>
          </a:prstGeom>
        </p:spPr>
      </p:pic>
      <p:sp>
        <p:nvSpPr>
          <p:cNvPr id="4" name="文本框 3"/>
          <p:cNvSpPr txBox="1"/>
          <p:nvPr/>
        </p:nvSpPr>
        <p:spPr>
          <a:xfrm>
            <a:off x="8463915" y="2666365"/>
            <a:ext cx="2807335" cy="1938020"/>
          </a:xfrm>
          <a:prstGeom prst="rect">
            <a:avLst/>
          </a:prstGeom>
          <a:noFill/>
        </p:spPr>
        <p:txBody>
          <a:bodyPr wrap="square" rtlCol="0">
            <a:spAutoFit/>
          </a:bodyPr>
          <a:p>
            <a:r>
              <a:rPr lang="zh-CN" altLang="en-US"/>
              <a:t>设计为</a:t>
            </a:r>
            <a:r>
              <a:rPr lang="en-US" altLang="zh-CN"/>
              <a:t>“5+2”</a:t>
            </a:r>
            <a:r>
              <a:rPr lang="zh-CN" altLang="en-US"/>
              <a:t>结构</a:t>
            </a:r>
            <a:r>
              <a:rPr lang="zh-CN" altLang="en-US"/>
              <a:t>的</a:t>
            </a:r>
            <a:endParaRPr lang="zh-CN" altLang="en-US"/>
          </a:p>
          <a:p>
            <a:endParaRPr lang="zh-CN" altLang="en-US"/>
          </a:p>
          <a:p>
            <a:r>
              <a:rPr lang="zh-CN" altLang="en-US">
                <a:hlinkClick r:id="rId2" tooltip="" action="ppaction://hlinkfile"/>
              </a:rPr>
              <a:t>渔乐生活</a:t>
            </a:r>
            <a:r>
              <a:rPr lang="en-US" altLang="zh-CN">
                <a:hlinkClick r:id="rId2" tooltip="" action="ppaction://hlinkfile"/>
              </a:rPr>
              <a:t>APP</a:t>
            </a:r>
            <a:r>
              <a:rPr lang="zh-CN" altLang="en-US">
                <a:hlinkClick r:id="rId2" tooltip="" action="ppaction://hlinkfile"/>
              </a:rPr>
              <a:t>需求项目计划</a:t>
            </a:r>
            <a:r>
              <a:rPr lang="en-US" altLang="zh-CN">
                <a:hlinkClick r:id="rId2" tooltip="" action="ppaction://hlinkfile"/>
              </a:rPr>
              <a:t>WBS</a:t>
            </a:r>
            <a:r>
              <a:rPr lang="zh-CN" altLang="en-US">
                <a:hlinkClick r:id="rId2" tooltip="" action="ppaction://hlinkfile"/>
              </a:rPr>
              <a:t>图</a:t>
            </a:r>
            <a:endParaRPr lang="en-US" altLang="zh-CN"/>
          </a:p>
          <a:p>
            <a:endParaRPr lang="en-US" altLang="zh-CN"/>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组员职务</a:t>
            </a:r>
            <a:r>
              <a:rPr lang="en-US" altLang="zh-CN" sz="4800" dirty="0">
                <a:latin typeface="微软雅黑" panose="020B0503020204020204" pitchFamily="34" charset="-122"/>
                <a:ea typeface="微软雅黑" panose="020B0503020204020204" pitchFamily="34" charset="-122"/>
              </a:rPr>
              <a:t>[10]</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3" name="文本框 2"/>
          <p:cNvSpPr txBox="1"/>
          <p:nvPr/>
        </p:nvSpPr>
        <p:spPr>
          <a:xfrm>
            <a:off x="1028700" y="1217930"/>
            <a:ext cx="10017760" cy="5262245"/>
          </a:xfrm>
          <a:prstGeom prst="rect">
            <a:avLst/>
          </a:prstGeom>
          <a:noFill/>
        </p:spPr>
        <p:txBody>
          <a:bodyPr wrap="square" rtlCol="0">
            <a:spAutoFit/>
          </a:bodyPr>
          <a:p>
            <a:r>
              <a:rPr lang="zh-CN" altLang="en-US" b="1"/>
              <a:t>张荣阳：</a:t>
            </a:r>
            <a:r>
              <a:rPr lang="zh-CN" altLang="en-US"/>
              <a:t>项目经理、任务审核员、文档模板员、会议记录员、原型设计员、用户访谈员、提交变更员、批准变更员、验证变更员</a:t>
            </a:r>
            <a:endParaRPr lang="zh-CN" altLang="en-US"/>
          </a:p>
          <a:p>
            <a:endParaRPr lang="zh-CN" altLang="en-US"/>
          </a:p>
          <a:p>
            <a:r>
              <a:rPr lang="zh-CN" altLang="en-US" b="1"/>
              <a:t>赵伟宏：</a:t>
            </a:r>
            <a:r>
              <a:rPr lang="zh-CN" altLang="en-US"/>
              <a:t>项目审核员、文档整合员、配置管理员、网络管理员、用户访谈员、提交变更员</a:t>
            </a:r>
            <a:endParaRPr lang="zh-CN" altLang="en-US"/>
          </a:p>
          <a:p>
            <a:endParaRPr lang="zh-CN" altLang="en-US"/>
          </a:p>
          <a:p>
            <a:r>
              <a:rPr lang="zh-CN" altLang="en-US" b="1"/>
              <a:t>陈帆：</a:t>
            </a:r>
            <a:r>
              <a:rPr lang="zh-CN" altLang="en-US"/>
              <a:t>项目审核员、录音记录员、设备管理员、原型设计员、用户访谈员、提交变更员</a:t>
            </a:r>
            <a:endParaRPr lang="zh-CN" altLang="en-US"/>
          </a:p>
          <a:p>
            <a:endParaRPr lang="zh-CN" altLang="en-US"/>
          </a:p>
          <a:p>
            <a:r>
              <a:rPr lang="zh-CN" altLang="en-US" b="1"/>
              <a:t>刘浥：</a:t>
            </a:r>
            <a:r>
              <a:rPr lang="zh-CN" altLang="en-US"/>
              <a:t>项目审核员、</a:t>
            </a:r>
            <a:r>
              <a:rPr lang="en-US" altLang="zh-CN"/>
              <a:t>PPT</a:t>
            </a:r>
            <a:r>
              <a:rPr lang="zh-CN" altLang="en-US"/>
              <a:t>整合员、开发环境集成员、用户访谈员、提交变更员</a:t>
            </a:r>
            <a:endParaRPr lang="zh-CN" altLang="en-US"/>
          </a:p>
          <a:p>
            <a:endParaRPr lang="zh-CN" altLang="en-US"/>
          </a:p>
          <a:p>
            <a:r>
              <a:rPr lang="zh-CN" altLang="en-US" b="1"/>
              <a:t>林翼力：</a:t>
            </a:r>
            <a:r>
              <a:rPr lang="zh-CN" altLang="en-US"/>
              <a:t>项目审核员、计划调整员、</a:t>
            </a:r>
            <a:r>
              <a:rPr lang="en-US" altLang="zh-CN"/>
              <a:t>PPT</a:t>
            </a:r>
            <a:r>
              <a:rPr lang="zh-CN" altLang="en-US"/>
              <a:t>模板员、原型设计员、</a:t>
            </a:r>
            <a:r>
              <a:rPr lang="zh-CN" altLang="en-US">
                <a:sym typeface="+mn-ea"/>
              </a:rPr>
              <a:t>用户访谈员、提交变更员</a:t>
            </a:r>
            <a:endParaRPr lang="zh-CN" altLang="en-US"/>
          </a:p>
        </p:txBody>
      </p:sp>
      <p:sp>
        <p:nvSpPr>
          <p:cNvPr id="4" name="矩形 3">
            <a:hlinkClick r:id="rId1" tooltip="" action="ppaction://hlinkfile"/>
          </p:cNvPr>
          <p:cNvSpPr/>
          <p:nvPr/>
        </p:nvSpPr>
        <p:spPr>
          <a:xfrm>
            <a:off x="11097895" y="797560"/>
            <a:ext cx="647700" cy="288290"/>
          </a:xfrm>
          <a:prstGeom prst="rect">
            <a:avLst/>
          </a:prstGeom>
          <a:blipFill>
            <a:blip r:embed="rId2"/>
            <a:tile tx="0" ty="0" sx="100000" sy="100000" flip="none" algn="tl"/>
          </a:blipFill>
          <a:effectLst>
            <a:outerShdw blurRad="50800" dist="50800" dir="5400000" algn="ctr" rotWithShape="0">
              <a:srgbClr val="00CAF0">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甘特图</a:t>
            </a:r>
            <a:r>
              <a:rPr lang="en-US" altLang="zh-CN" sz="4800" dirty="0">
                <a:latin typeface="微软雅黑" panose="020B0503020204020204" pitchFamily="34" charset="-122"/>
                <a:ea typeface="微软雅黑" panose="020B0503020204020204" pitchFamily="34" charset="-122"/>
              </a:rPr>
              <a:t>[11,13]</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pic>
        <p:nvPicPr>
          <p:cNvPr id="3" name="图片 2"/>
          <p:cNvPicPr>
            <a:picLocks noChangeAspect="1"/>
          </p:cNvPicPr>
          <p:nvPr/>
        </p:nvPicPr>
        <p:blipFill>
          <a:blip r:embed="rId1"/>
          <a:stretch>
            <a:fillRect/>
          </a:stretch>
        </p:blipFill>
        <p:spPr>
          <a:xfrm>
            <a:off x="396240" y="1681480"/>
            <a:ext cx="9077325" cy="3868420"/>
          </a:xfrm>
          <a:prstGeom prst="rect">
            <a:avLst/>
          </a:prstGeom>
        </p:spPr>
      </p:pic>
      <p:sp>
        <p:nvSpPr>
          <p:cNvPr id="4" name="文本框 3"/>
          <p:cNvSpPr txBox="1"/>
          <p:nvPr/>
        </p:nvSpPr>
        <p:spPr>
          <a:xfrm>
            <a:off x="9641205" y="3137535"/>
            <a:ext cx="1733550" cy="829945"/>
          </a:xfrm>
          <a:prstGeom prst="rect">
            <a:avLst/>
          </a:prstGeom>
          <a:noFill/>
        </p:spPr>
        <p:txBody>
          <a:bodyPr wrap="square" rtlCol="0">
            <a:spAutoFit/>
          </a:bodyPr>
          <a:p>
            <a:r>
              <a:rPr lang="zh-CN" altLang="en-US">
                <a:hlinkClick r:id="rId2" tooltip="" action="ppaction://hlinkfile"/>
              </a:rPr>
              <a:t>甘特图</a:t>
            </a:r>
            <a:r>
              <a:rPr lang="zh-CN" altLang="en-US"/>
              <a:t>总览</a:t>
            </a:r>
            <a:endParaRPr lang="en-US" altLang="zh-CN"/>
          </a:p>
          <a:p>
            <a:endParaRPr lang="en-US" altLang="zh-CN"/>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甘特图</a:t>
            </a:r>
            <a:r>
              <a:rPr lang="en-US" altLang="zh-CN" sz="4800" dirty="0">
                <a:latin typeface="微软雅黑" panose="020B0503020204020204" pitchFamily="34" charset="-122"/>
                <a:ea typeface="微软雅黑" panose="020B0503020204020204" pitchFamily="34" charset="-122"/>
              </a:rPr>
              <a:t>[11,13]</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4" name="文本框 3"/>
          <p:cNvSpPr txBox="1"/>
          <p:nvPr/>
        </p:nvSpPr>
        <p:spPr>
          <a:xfrm>
            <a:off x="9437370" y="3107690"/>
            <a:ext cx="2185670" cy="1198880"/>
          </a:xfrm>
          <a:prstGeom prst="rect">
            <a:avLst/>
          </a:prstGeom>
          <a:noFill/>
        </p:spPr>
        <p:txBody>
          <a:bodyPr wrap="square" rtlCol="0">
            <a:spAutoFit/>
          </a:bodyPr>
          <a:p>
            <a:r>
              <a:rPr lang="zh-CN" altLang="en-US">
                <a:hlinkClick r:id="rId1" action="ppaction://hlinkfile"/>
              </a:rPr>
              <a:t>甘特图</a:t>
            </a:r>
            <a:r>
              <a:rPr lang="zh-CN" altLang="en-US"/>
              <a:t>路线及里程碑展示</a:t>
            </a:r>
            <a:endParaRPr lang="en-US" altLang="zh-CN"/>
          </a:p>
          <a:p>
            <a:endParaRPr lang="en-US" altLang="zh-CN"/>
          </a:p>
        </p:txBody>
      </p:sp>
      <p:pic>
        <p:nvPicPr>
          <p:cNvPr id="5" name="图片 4" descr="TIM图片20190116032908"/>
          <p:cNvPicPr>
            <a:picLocks noChangeAspect="1"/>
          </p:cNvPicPr>
          <p:nvPr/>
        </p:nvPicPr>
        <p:blipFill>
          <a:blip r:embed="rId2"/>
          <a:srcRect l="367" t="1289" r="5382" b="17409"/>
          <a:stretch>
            <a:fillRect/>
          </a:stretch>
        </p:blipFill>
        <p:spPr>
          <a:xfrm>
            <a:off x="619125" y="1466215"/>
            <a:ext cx="8560435" cy="4399280"/>
          </a:xfrm>
          <a:prstGeom prst="rect">
            <a:avLst/>
          </a:prstGeom>
          <a:effectLst>
            <a:outerShdw blurRad="63500" sx="102000" sy="102000" algn="ctr" rotWithShape="0">
              <a:prstClr val="black">
                <a:alpha val="40000"/>
              </a:prstClr>
            </a:outerShdw>
          </a:effectLst>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甘特图</a:t>
            </a:r>
            <a:r>
              <a:rPr lang="en-US" altLang="zh-CN" sz="4800" dirty="0">
                <a:latin typeface="微软雅黑" panose="020B0503020204020204" pitchFamily="34" charset="-122"/>
                <a:ea typeface="微软雅黑" panose="020B0503020204020204" pitchFamily="34" charset="-122"/>
              </a:rPr>
              <a:t>[11,13]</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4" name="文本框 3"/>
          <p:cNvSpPr txBox="1"/>
          <p:nvPr/>
        </p:nvSpPr>
        <p:spPr>
          <a:xfrm>
            <a:off x="7693660" y="2936240"/>
            <a:ext cx="3154045" cy="1198880"/>
          </a:xfrm>
          <a:prstGeom prst="rect">
            <a:avLst/>
          </a:prstGeom>
          <a:noFill/>
        </p:spPr>
        <p:txBody>
          <a:bodyPr wrap="square" rtlCol="0">
            <a:spAutoFit/>
          </a:bodyPr>
          <a:p>
            <a:r>
              <a:rPr lang="zh-CN" altLang="en-US">
                <a:hlinkClick r:id="rId1" action="ppaction://hlinkfile"/>
              </a:rPr>
              <a:t>甘特图</a:t>
            </a:r>
            <a:r>
              <a:rPr lang="zh-CN" altLang="en-US"/>
              <a:t>工时分配及资源负载情况</a:t>
            </a:r>
            <a:endParaRPr lang="en-US" altLang="zh-CN"/>
          </a:p>
          <a:p>
            <a:endParaRPr lang="en-US" altLang="zh-CN"/>
          </a:p>
        </p:txBody>
      </p:sp>
      <p:pic>
        <p:nvPicPr>
          <p:cNvPr id="3" name="图片 2" descr="TIM图片20190116032930"/>
          <p:cNvPicPr>
            <a:picLocks noChangeAspect="1"/>
          </p:cNvPicPr>
          <p:nvPr/>
        </p:nvPicPr>
        <p:blipFill>
          <a:blip r:embed="rId2"/>
          <a:stretch>
            <a:fillRect/>
          </a:stretch>
        </p:blipFill>
        <p:spPr>
          <a:xfrm>
            <a:off x="998855" y="1431290"/>
            <a:ext cx="6162675" cy="1575435"/>
          </a:xfrm>
          <a:prstGeom prst="rect">
            <a:avLst/>
          </a:prstGeom>
        </p:spPr>
      </p:pic>
      <p:pic>
        <p:nvPicPr>
          <p:cNvPr id="6" name="图片 5" descr="TIM图片20190116032939"/>
          <p:cNvPicPr>
            <a:picLocks noChangeAspect="1"/>
          </p:cNvPicPr>
          <p:nvPr/>
        </p:nvPicPr>
        <p:blipFill>
          <a:blip r:embed="rId3"/>
          <a:stretch>
            <a:fillRect/>
          </a:stretch>
        </p:blipFill>
        <p:spPr>
          <a:xfrm>
            <a:off x="808355" y="3187065"/>
            <a:ext cx="6353810" cy="280035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en-US" altLang="zh-CN" sz="4800" dirty="0">
                <a:latin typeface="微软雅黑" panose="020B0503020204020204" pitchFamily="34" charset="-122"/>
                <a:ea typeface="微软雅黑" panose="020B0503020204020204" pitchFamily="34" charset="-122"/>
              </a:rPr>
              <a:t>V&amp;S</a:t>
            </a:r>
            <a:r>
              <a:rPr lang="zh-CN" altLang="en-US" sz="4800" dirty="0">
                <a:latin typeface="微软雅黑" panose="020B0503020204020204" pitchFamily="34" charset="-122"/>
                <a:ea typeface="微软雅黑" panose="020B0503020204020204" pitchFamily="34" charset="-122"/>
              </a:rPr>
              <a:t>、用户群</a:t>
            </a:r>
            <a:r>
              <a:rPr lang="en-US" altLang="zh-CN" sz="4800" dirty="0">
                <a:latin typeface="微软雅黑" panose="020B0503020204020204" pitchFamily="34" charset="-122"/>
                <a:ea typeface="微软雅黑" panose="020B0503020204020204" pitchFamily="34" charset="-122"/>
              </a:rPr>
              <a:t>[14,15,16,17]</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4" name="文本框 3"/>
          <p:cNvSpPr txBox="1"/>
          <p:nvPr/>
        </p:nvSpPr>
        <p:spPr>
          <a:xfrm>
            <a:off x="7679690" y="2907665"/>
            <a:ext cx="3044825" cy="1568450"/>
          </a:xfrm>
          <a:prstGeom prst="rect">
            <a:avLst/>
          </a:prstGeom>
          <a:noFill/>
        </p:spPr>
        <p:txBody>
          <a:bodyPr wrap="square" rtlCol="0">
            <a:spAutoFit/>
          </a:bodyPr>
          <a:p>
            <a:r>
              <a:rPr lang="zh-CN" altLang="zh-CN">
                <a:hlinkClick r:id="rId1" tooltip="" action="ppaction://hlinkfile"/>
              </a:rPr>
              <a:t>愿景与范围文档</a:t>
            </a:r>
            <a:r>
              <a:rPr lang="zh-CN" altLang="zh-CN"/>
              <a:t>（</a:t>
            </a:r>
            <a:r>
              <a:rPr lang="en-US" altLang="zh-CN"/>
              <a:t>Vision &amp; Scope</a:t>
            </a:r>
            <a:r>
              <a:rPr lang="zh-CN" altLang="zh-CN"/>
              <a:t>）的</a:t>
            </a:r>
            <a:r>
              <a:rPr lang="zh-CN" altLang="zh-CN" b="1"/>
              <a:t>目录结构</a:t>
            </a:r>
            <a:endParaRPr lang="en-US" altLang="zh-CN"/>
          </a:p>
          <a:p>
            <a:endParaRPr lang="en-US" altLang="zh-CN"/>
          </a:p>
        </p:txBody>
      </p:sp>
      <p:sp>
        <p:nvSpPr>
          <p:cNvPr id="3" name="文本框 2"/>
          <p:cNvSpPr txBox="1"/>
          <p:nvPr/>
        </p:nvSpPr>
        <p:spPr>
          <a:xfrm>
            <a:off x="1644015" y="1248093"/>
            <a:ext cx="5080000" cy="5015865"/>
          </a:xfrm>
          <a:prstGeom prst="rect">
            <a:avLst/>
          </a:prstGeom>
          <a:noFill/>
          <a:ln w="9525">
            <a:solidFill>
              <a:schemeClr val="tx1"/>
            </a:solidFill>
          </a:ln>
          <a:effectLst>
            <a:outerShdw blurRad="63500" sx="102000" sy="102000" algn="ctr" rotWithShape="0">
              <a:prstClr val="black">
                <a:alpha val="40000"/>
              </a:prstClr>
            </a:outerShdw>
          </a:effectLst>
        </p:spPr>
        <p:txBody>
          <a:bodyPr>
            <a:spAutoFit/>
          </a:bodyPr>
          <a:p>
            <a:pPr indent="0"/>
            <a:r>
              <a:rPr lang="en-US" sz="2000" b="1">
                <a:latin typeface="宋体" panose="02010600030101010101" pitchFamily="2" charset="-122"/>
              </a:rPr>
              <a:t>1. </a:t>
            </a:r>
            <a:r>
              <a:rPr lang="zh-CN" sz="2000" b="1">
                <a:ea typeface="宋体" panose="02010600030101010101" pitchFamily="2" charset="-122"/>
              </a:rPr>
              <a:t>业务需求</a:t>
            </a:r>
            <a:r>
              <a:rPr lang="en-US" sz="2000" b="1">
                <a:latin typeface="宋体" panose="02010600030101010101" pitchFamily="2" charset="-122"/>
              </a:rPr>
              <a:t>	</a:t>
            </a:r>
            <a:r>
              <a:rPr lang="zh-CN" sz="2000" b="1">
                <a:ea typeface="宋体" panose="02010600030101010101" pitchFamily="2" charset="-122"/>
              </a:rPr>
              <a:t>    1.1背景</a:t>
            </a:r>
            <a:r>
              <a:rPr lang="en-US" sz="2000" b="1">
                <a:latin typeface="宋体" panose="02010600030101010101" pitchFamily="2" charset="-122"/>
              </a:rPr>
              <a:t>	</a:t>
            </a:r>
            <a:r>
              <a:rPr lang="zh-CN" sz="2000" b="1">
                <a:ea typeface="宋体" panose="02010600030101010101" pitchFamily="2" charset="-122"/>
              </a:rPr>
              <a:t>    1.2业务机遇</a:t>
            </a:r>
            <a:r>
              <a:rPr lang="en-US" sz="2000" b="1">
                <a:latin typeface="宋体" panose="02010600030101010101" pitchFamily="2" charset="-122"/>
              </a:rPr>
              <a:t>	</a:t>
            </a:r>
            <a:r>
              <a:rPr lang="zh-CN" sz="2000" b="1">
                <a:ea typeface="宋体" panose="02010600030101010101" pitchFamily="2" charset="-122"/>
              </a:rPr>
              <a:t>    1.3业务目标</a:t>
            </a:r>
            <a:r>
              <a:rPr lang="en-US" sz="2000" b="1">
                <a:latin typeface="宋体" panose="02010600030101010101" pitchFamily="2" charset="-122"/>
              </a:rPr>
              <a:t>	</a:t>
            </a:r>
            <a:r>
              <a:rPr lang="zh-CN" sz="2000" b="1">
                <a:ea typeface="宋体" panose="02010600030101010101" pitchFamily="2" charset="-122"/>
              </a:rPr>
              <a:t>    1.4成功指标</a:t>
            </a:r>
            <a:r>
              <a:rPr lang="en-US" sz="2000" b="1">
                <a:latin typeface="宋体" panose="02010600030101010101" pitchFamily="2" charset="-122"/>
              </a:rPr>
              <a:t>	</a:t>
            </a:r>
            <a:r>
              <a:rPr lang="zh-CN" sz="2000" b="1">
                <a:ea typeface="宋体" panose="02010600030101010101" pitchFamily="2" charset="-122"/>
              </a:rPr>
              <a:t>    1.5愿景详述</a:t>
            </a:r>
            <a:r>
              <a:rPr lang="en-US" sz="2000" b="1">
                <a:latin typeface="宋体" panose="02010600030101010101" pitchFamily="2" charset="-122"/>
              </a:rPr>
              <a:t>	</a:t>
            </a:r>
            <a:r>
              <a:rPr lang="zh-CN" sz="2000" b="1">
                <a:ea typeface="宋体" panose="02010600030101010101" pitchFamily="2" charset="-122"/>
              </a:rPr>
              <a:t>    1.6业务风险</a:t>
            </a:r>
            <a:r>
              <a:rPr lang="en-US" sz="2000" b="1">
                <a:latin typeface="宋体" panose="02010600030101010101" pitchFamily="2" charset="-122"/>
              </a:rPr>
              <a:t>	</a:t>
            </a:r>
            <a:r>
              <a:rPr lang="zh-CN" sz="2000" b="1">
                <a:ea typeface="宋体" panose="02010600030101010101" pitchFamily="2" charset="-122"/>
              </a:rPr>
              <a:t>    1.7业务假设与依赖</a:t>
            </a:r>
            <a:r>
              <a:rPr lang="en-US" sz="2000" b="1">
                <a:latin typeface="宋体" panose="02010600030101010101" pitchFamily="2" charset="-122"/>
              </a:rPr>
              <a:t>	2. </a:t>
            </a:r>
            <a:r>
              <a:rPr lang="zh-CN" sz="2000" b="1">
                <a:ea typeface="宋体" panose="02010600030101010101" pitchFamily="2" charset="-122"/>
              </a:rPr>
              <a:t>范围与限制</a:t>
            </a:r>
            <a:r>
              <a:rPr lang="en-US" sz="2000" b="1">
                <a:latin typeface="宋体" panose="02010600030101010101" pitchFamily="2" charset="-122"/>
              </a:rPr>
              <a:t>	</a:t>
            </a:r>
            <a:r>
              <a:rPr lang="zh-CN" sz="2000" b="1">
                <a:ea typeface="宋体" panose="02010600030101010101" pitchFamily="2" charset="-122"/>
              </a:rPr>
              <a:t>    2.1 主要特性</a:t>
            </a:r>
            <a:r>
              <a:rPr lang="en-US" sz="2000" b="1">
                <a:latin typeface="宋体" panose="02010600030101010101" pitchFamily="2" charset="-122"/>
              </a:rPr>
              <a:t>	</a:t>
            </a:r>
            <a:r>
              <a:rPr lang="zh-CN" sz="2000" b="1">
                <a:ea typeface="宋体" panose="02010600030101010101" pitchFamily="2" charset="-122"/>
              </a:rPr>
              <a:t>    2.2 初始与后续发布范围</a:t>
            </a:r>
            <a:r>
              <a:rPr lang="en-US" sz="2000" b="1">
                <a:latin typeface="宋体" panose="02010600030101010101" pitchFamily="2" charset="-122"/>
              </a:rPr>
              <a:t>	</a:t>
            </a:r>
            <a:r>
              <a:rPr lang="zh-CN" sz="2000" b="1">
                <a:ea typeface="宋体" panose="02010600030101010101" pitchFamily="2" charset="-122"/>
              </a:rPr>
              <a:t>    2.3 限制与排除项</a:t>
            </a:r>
            <a:r>
              <a:rPr lang="en-US" sz="2000" b="1">
                <a:latin typeface="宋体" panose="02010600030101010101" pitchFamily="2" charset="-122"/>
              </a:rPr>
              <a:t>	</a:t>
            </a:r>
            <a:r>
              <a:rPr lang="zh-CN" sz="2000" b="1">
                <a:ea typeface="宋体" panose="02010600030101010101" pitchFamily="2" charset="-122"/>
              </a:rPr>
              <a:t>3. 业务背景</a:t>
            </a:r>
            <a:r>
              <a:rPr lang="en-US" sz="2000" b="1">
                <a:latin typeface="宋体" panose="02010600030101010101" pitchFamily="2" charset="-122"/>
              </a:rPr>
              <a:t>	</a:t>
            </a:r>
            <a:r>
              <a:rPr lang="zh-CN" sz="2000" b="1">
                <a:ea typeface="宋体" panose="02010600030101010101" pitchFamily="2" charset="-122"/>
              </a:rPr>
              <a:t>    3.1  干系人简介</a:t>
            </a:r>
            <a:endParaRPr lang="zh-CN" sz="2000" b="1">
              <a:ea typeface="宋体" panose="02010600030101010101" pitchFamily="2" charset="-122"/>
            </a:endParaRPr>
          </a:p>
          <a:p>
            <a:pPr indent="0"/>
            <a:r>
              <a:rPr lang="en-US" altLang="zh-CN" sz="2000" b="1">
                <a:ea typeface="宋体" panose="02010600030101010101" pitchFamily="2" charset="-122"/>
              </a:rPr>
              <a:t>    3.1  </a:t>
            </a:r>
            <a:r>
              <a:rPr lang="zh-CN" altLang="en-US" sz="2000" b="1">
                <a:ea typeface="宋体" panose="02010600030101010101" pitchFamily="2" charset="-122"/>
              </a:rPr>
              <a:t>项目优先级</a:t>
            </a:r>
            <a:endParaRPr lang="zh-CN" altLang="en-US" sz="2000" b="1">
              <a:ea typeface="宋体" panose="02010600030101010101" pitchFamily="2" charset="-122"/>
            </a:endParaRPr>
          </a:p>
          <a:p>
            <a:pPr indent="0"/>
            <a:r>
              <a:rPr lang="zh-CN" altLang="en-US" sz="2000" b="1">
                <a:ea typeface="宋体" panose="02010600030101010101" pitchFamily="2" charset="-122"/>
              </a:rPr>
              <a:t>    </a:t>
            </a:r>
            <a:r>
              <a:rPr lang="en-US" altLang="zh-CN" sz="2000" b="1">
                <a:ea typeface="宋体" panose="02010600030101010101" pitchFamily="2" charset="-122"/>
              </a:rPr>
              <a:t>3.3  </a:t>
            </a:r>
            <a:r>
              <a:rPr lang="zh-CN" altLang="en-US" sz="2000" b="1">
                <a:ea typeface="宋体" panose="02010600030101010101" pitchFamily="2" charset="-122"/>
              </a:rPr>
              <a:t>部署考虑</a:t>
            </a:r>
            <a:r>
              <a:rPr lang="en-US" sz="2000" b="1">
                <a:latin typeface="宋体" panose="02010600030101010101" pitchFamily="2" charset="-122"/>
              </a:rPr>
              <a:t>	</a:t>
            </a:r>
            <a:endParaRPr lang="en-US" altLang="en-US" sz="2000" b="1">
              <a:latin typeface="宋体" panose="02010600030101010101" pitchFamily="2" charset="-122"/>
            </a:endParaRP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en-US" altLang="zh-CN" sz="4800" dirty="0">
                <a:latin typeface="微软雅黑" panose="020B0503020204020204" pitchFamily="34" charset="-122"/>
                <a:ea typeface="微软雅黑" panose="020B0503020204020204" pitchFamily="34" charset="-122"/>
              </a:rPr>
              <a:t>V&amp;S</a:t>
            </a:r>
            <a:r>
              <a:rPr lang="zh-CN" altLang="en-US" sz="4800" dirty="0">
                <a:latin typeface="微软雅黑" panose="020B0503020204020204" pitchFamily="34" charset="-122"/>
                <a:ea typeface="微软雅黑" panose="020B0503020204020204" pitchFamily="34" charset="-122"/>
              </a:rPr>
              <a:t>、用户群</a:t>
            </a:r>
            <a:r>
              <a:rPr lang="en-US" altLang="zh-CN" sz="4800" dirty="0">
                <a:latin typeface="微软雅黑" panose="020B0503020204020204" pitchFamily="34" charset="-122"/>
                <a:ea typeface="微软雅黑" panose="020B0503020204020204" pitchFamily="34" charset="-122"/>
              </a:rPr>
              <a:t>[14,15,16,17]</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pic>
        <p:nvPicPr>
          <p:cNvPr id="5" name="图片 5" descr="../../../未命名文件(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44930" y="1323975"/>
            <a:ext cx="5680075" cy="5086985"/>
          </a:xfrm>
          <a:prstGeom prst="rect">
            <a:avLst/>
          </a:prstGeom>
          <a:noFill/>
          <a:ln>
            <a:noFill/>
          </a:ln>
          <a:effectLst>
            <a:outerShdw blurRad="63500" sx="102000" sy="102000" algn="ctr" rotWithShape="0">
              <a:prstClr val="black">
                <a:alpha val="40000"/>
              </a:prstClr>
            </a:outerShdw>
          </a:effectLst>
        </p:spPr>
      </p:pic>
      <p:sp>
        <p:nvSpPr>
          <p:cNvPr id="4" name="文本框 3"/>
          <p:cNvSpPr txBox="1"/>
          <p:nvPr/>
        </p:nvSpPr>
        <p:spPr>
          <a:xfrm>
            <a:off x="7679690" y="2907665"/>
            <a:ext cx="3044825" cy="1938020"/>
          </a:xfrm>
          <a:prstGeom prst="rect">
            <a:avLst/>
          </a:prstGeom>
          <a:noFill/>
        </p:spPr>
        <p:txBody>
          <a:bodyPr wrap="square" rtlCol="0">
            <a:spAutoFit/>
          </a:bodyPr>
          <a:p>
            <a:r>
              <a:rPr lang="zh-CN" altLang="zh-CN">
                <a:hlinkClick r:id="rId2" action="ppaction://hlinkfile"/>
              </a:rPr>
              <a:t>愿景与范围文档</a:t>
            </a:r>
            <a:r>
              <a:rPr lang="zh-CN" altLang="zh-CN"/>
              <a:t>（</a:t>
            </a:r>
            <a:r>
              <a:rPr lang="en-US" altLang="zh-CN"/>
              <a:t>Vision &amp; Scope</a:t>
            </a:r>
            <a:r>
              <a:rPr lang="zh-CN" altLang="zh-CN"/>
              <a:t>）的</a:t>
            </a:r>
            <a:r>
              <a:rPr lang="zh-CN" altLang="zh-CN" b="1"/>
              <a:t>上下文图</a:t>
            </a:r>
            <a:r>
              <a:rPr lang="zh-CN" altLang="zh-CN"/>
              <a:t>（</a:t>
            </a:r>
            <a:r>
              <a:rPr lang="en-US" altLang="zh-CN"/>
              <a:t>Context Diagram</a:t>
            </a:r>
            <a:r>
              <a:rPr lang="zh-CN" altLang="zh-CN"/>
              <a:t>）</a:t>
            </a:r>
            <a:endParaRPr lang="en-US" altLang="zh-CN"/>
          </a:p>
          <a:p>
            <a:endParaRPr lang="en-US" altLang="zh-CN"/>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3"/>
          <p:cNvGrpSpPr/>
          <p:nvPr/>
        </p:nvGrpSpPr>
        <p:grpSpPr bwMode="auto">
          <a:xfrm>
            <a:off x="1007437" y="1412778"/>
            <a:ext cx="10488084" cy="4195233"/>
            <a:chOff x="460" y="1187"/>
            <a:chExt cx="4955" cy="1982"/>
          </a:xfrm>
        </p:grpSpPr>
        <p:sp>
          <p:nvSpPr>
            <p:cNvPr id="142"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0"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1"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2"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3"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4"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5"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6"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7"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8"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59"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0"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1"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2"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3"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4"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5"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6"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7"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8"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69"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0"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1"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2"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3"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4"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5"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6"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177"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8"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79"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0"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1"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2"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3"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4"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5"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6"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7"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8"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89"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0"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1"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2"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3"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4"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5"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6"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7"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8"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99"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0"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1"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2"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3"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4"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5"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6"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7"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8"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09"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0"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1"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2"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3"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4"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5"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6"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7"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8"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19"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0"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1"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2"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3"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4"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5"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6"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7"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8"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29"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0"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1"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2"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3"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4"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5"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6"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7"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8"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39"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0"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1"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2"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3"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4"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5"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6"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7"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48"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64231"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369349"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239350"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grpSp>
        <p:nvGrpSpPr>
          <p:cNvPr id="119" name="组合 17"/>
          <p:cNvGrpSpPr/>
          <p:nvPr/>
        </p:nvGrpSpPr>
        <p:grpSpPr>
          <a:xfrm>
            <a:off x="2042018" y="3244475"/>
            <a:ext cx="974055" cy="843924"/>
            <a:chOff x="1691679" y="2324967"/>
            <a:chExt cx="730541" cy="759532"/>
          </a:xfrm>
        </p:grpSpPr>
        <p:sp>
          <p:nvSpPr>
            <p:cNvPr id="120" name="矩形​​ 3"/>
            <p:cNvSpPr/>
            <p:nvPr/>
          </p:nvSpPr>
          <p:spPr>
            <a:xfrm>
              <a:off x="1691679" y="2347388"/>
              <a:ext cx="730541" cy="737111"/>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121" name="TextBox 120"/>
            <p:cNvSpPr txBox="1">
              <a:spLocks noChangeArrowheads="1"/>
            </p:cNvSpPr>
            <p:nvPr/>
          </p:nvSpPr>
          <p:spPr bwMode="auto">
            <a:xfrm>
              <a:off x="1845165" y="2324967"/>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2</a:t>
              </a:r>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grpSp>
      <p:grpSp>
        <p:nvGrpSpPr>
          <p:cNvPr id="122" name="组合 20"/>
          <p:cNvGrpSpPr/>
          <p:nvPr/>
        </p:nvGrpSpPr>
        <p:grpSpPr>
          <a:xfrm>
            <a:off x="2043742" y="4380615"/>
            <a:ext cx="974055" cy="845316"/>
            <a:chOff x="1691679" y="3175961"/>
            <a:chExt cx="730541" cy="760784"/>
          </a:xfrm>
        </p:grpSpPr>
        <p:sp>
          <p:nvSpPr>
            <p:cNvPr id="123" name="矩形​​ 3"/>
            <p:cNvSpPr/>
            <p:nvPr/>
          </p:nvSpPr>
          <p:spPr>
            <a:xfrm>
              <a:off x="1691679" y="3198382"/>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3200">
                <a:solidFill>
                  <a:prstClr val="white"/>
                </a:solidFill>
              </a:endParaRPr>
            </a:p>
          </p:txBody>
        </p:sp>
        <p:sp>
          <p:nvSpPr>
            <p:cNvPr id="124" name="TextBox 123"/>
            <p:cNvSpPr txBox="1">
              <a:spLocks noChangeArrowheads="1"/>
            </p:cNvSpPr>
            <p:nvPr/>
          </p:nvSpPr>
          <p:spPr bwMode="auto">
            <a:xfrm>
              <a:off x="1845165" y="3175961"/>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3</a:t>
              </a:r>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grpSp>
      <p:sp>
        <p:nvSpPr>
          <p:cNvPr id="127" name="TextBox 21"/>
          <p:cNvSpPr txBox="1">
            <a:spLocks noChangeArrowheads="1"/>
          </p:cNvSpPr>
          <p:nvPr/>
        </p:nvSpPr>
        <p:spPr bwMode="auto">
          <a:xfrm>
            <a:off x="2614833" y="4954167"/>
            <a:ext cx="184731" cy="74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sp>
        <p:nvSpPr>
          <p:cNvPr id="128" name="标题 24"/>
          <p:cNvSpPr txBox="1"/>
          <p:nvPr/>
        </p:nvSpPr>
        <p:spPr bwMode="auto">
          <a:xfrm>
            <a:off x="2230488" y="774359"/>
            <a:ext cx="2883443" cy="132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fontAlgn="auto" hangingPunct="1">
              <a:spcAft>
                <a:spcPts val="0"/>
              </a:spcAft>
              <a:defRPr/>
            </a:pPr>
            <a:r>
              <a:rPr lang="zh-CN" altLang="en-US" sz="4800" b="1" dirty="0">
                <a:solidFill>
                  <a:schemeClr val="bg1">
                    <a:lumMod val="50000"/>
                  </a:schemeClr>
                </a:solidFill>
                <a:latin typeface="微软雅黑" panose="020B0503020204020204" pitchFamily="34" charset="-122"/>
                <a:ea typeface="微软雅黑" panose="020B0503020204020204" pitchFamily="34" charset="-122"/>
              </a:rPr>
              <a:t>目 录 </a:t>
            </a:r>
            <a:r>
              <a:rPr lang="en-US" altLang="zh-CN" sz="3200" b="1" dirty="0">
                <a:latin typeface="微软雅黑" panose="020B0503020204020204" pitchFamily="34" charset="-122"/>
                <a:ea typeface="微软雅黑" panose="020B0503020204020204" pitchFamily="34" charset="-122"/>
              </a:rPr>
              <a:t>ONTENTS</a:t>
            </a:r>
            <a:endParaRPr lang="zh-CN" altLang="en-US" sz="3200" b="1" dirty="0">
              <a:latin typeface="微软雅黑" panose="020B0503020204020204" pitchFamily="34" charset="-122"/>
              <a:ea typeface="微软雅黑" panose="020B0503020204020204" pitchFamily="34" charset="-122"/>
            </a:endParaRPr>
          </a:p>
        </p:txBody>
      </p:sp>
      <p:sp>
        <p:nvSpPr>
          <p:cNvPr id="129" name="矩形​​ 9"/>
          <p:cNvSpPr/>
          <p:nvPr/>
        </p:nvSpPr>
        <p:spPr>
          <a:xfrm>
            <a:off x="3444611" y="2204612"/>
            <a:ext cx="7263510" cy="693865"/>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0" name="矩形​​ 10"/>
          <p:cNvSpPr/>
          <p:nvPr/>
        </p:nvSpPr>
        <p:spPr>
          <a:xfrm>
            <a:off x="3503568" y="3270481"/>
            <a:ext cx="7225720" cy="69386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1" name="矩形​​ 11"/>
          <p:cNvSpPr/>
          <p:nvPr/>
        </p:nvSpPr>
        <p:spPr>
          <a:xfrm>
            <a:off x="3478506" y="4398609"/>
            <a:ext cx="7269832" cy="693867"/>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100000" t="100000"/>
            </a:path>
            <a:tileRect r="-100000" b="-100000"/>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a:defRPr/>
            </a:pPr>
            <a:endParaRPr lang="zh-CN" altLang="en-US" sz="3200">
              <a:solidFill>
                <a:prstClr val="white"/>
              </a:solidFill>
            </a:endParaRPr>
          </a:p>
        </p:txBody>
      </p:sp>
      <p:sp>
        <p:nvSpPr>
          <p:cNvPr id="133" name="TextBox 132"/>
          <p:cNvSpPr txBox="1"/>
          <p:nvPr/>
        </p:nvSpPr>
        <p:spPr>
          <a:xfrm>
            <a:off x="4013316" y="2265395"/>
            <a:ext cx="6285671" cy="615543"/>
          </a:xfrm>
          <a:prstGeom prst="rect">
            <a:avLst/>
          </a:prstGeom>
          <a:noFill/>
        </p:spPr>
        <p:txBody>
          <a:bodyPr wrap="none" lIns="121908" tIns="60955" rIns="121908" bIns="60955">
            <a:spAutoFit/>
          </a:bodyPr>
          <a:lstStyle/>
          <a:p>
            <a:r>
              <a:rPr kumimoji="1" lang="en-US" altLang="zh-CN" sz="3200" dirty="0" smtClean="0">
                <a:solidFill>
                  <a:schemeClr val="bg1">
                    <a:lumMod val="50000"/>
                  </a:schemeClr>
                </a:solidFill>
                <a:latin typeface="微软雅黑" panose="020B0503020204020204" pitchFamily="34" charset="-122"/>
                <a:ea typeface="微软雅黑" panose="020B0503020204020204" pitchFamily="34" charset="-122"/>
              </a:rPr>
              <a:t>Rational software architect</a:t>
            </a:r>
            <a:r>
              <a:rPr kumimoji="1" lang="zh-CN" altLang="en-US" sz="3200" dirty="0" smtClean="0">
                <a:solidFill>
                  <a:schemeClr val="bg1">
                    <a:lumMod val="50000"/>
                  </a:schemeClr>
                </a:solidFill>
                <a:latin typeface="微软雅黑" panose="020B0503020204020204" pitchFamily="34" charset="-122"/>
                <a:ea typeface="微软雅黑" panose="020B0503020204020204" pitchFamily="34" charset="-122"/>
              </a:rPr>
              <a:t>介绍</a:t>
            </a:r>
            <a:endParaRPr kumimoji="1"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4" name="TextBox 133"/>
          <p:cNvSpPr txBox="1"/>
          <p:nvPr/>
        </p:nvSpPr>
        <p:spPr>
          <a:xfrm>
            <a:off x="5892142" y="3335218"/>
            <a:ext cx="1887672" cy="615543"/>
          </a:xfrm>
          <a:prstGeom prst="rect">
            <a:avLst/>
          </a:prstGeom>
          <a:noFill/>
        </p:spPr>
        <p:txBody>
          <a:bodyPr wrap="none" lIns="121908" tIns="60955" rIns="121908" bIns="60955">
            <a:spAutoFit/>
          </a:bodyPr>
          <a:lstStyle/>
          <a:p>
            <a:r>
              <a:rPr kumimoji="1" lang="zh-CN" altLang="en-US" sz="3200" dirty="0" smtClean="0">
                <a:solidFill>
                  <a:schemeClr val="bg1">
                    <a:lumMod val="50000"/>
                  </a:schemeClr>
                </a:solidFill>
                <a:latin typeface="微软雅黑" panose="020B0503020204020204" pitchFamily="34" charset="-122"/>
                <a:ea typeface="微软雅黑" panose="020B0503020204020204" pitchFamily="34" charset="-122"/>
              </a:rPr>
              <a:t>图的介绍</a:t>
            </a:r>
            <a:endParaRPr kumimoji="1"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35" name="TextBox 134"/>
          <p:cNvSpPr txBox="1"/>
          <p:nvPr/>
        </p:nvSpPr>
        <p:spPr>
          <a:xfrm>
            <a:off x="5624088" y="4463662"/>
            <a:ext cx="2298041" cy="615543"/>
          </a:xfrm>
          <a:prstGeom prst="rect">
            <a:avLst/>
          </a:prstGeom>
          <a:noFill/>
        </p:spPr>
        <p:txBody>
          <a:bodyPr wrap="none" lIns="121908" tIns="60955" rIns="121908" bIns="60955">
            <a:spAutoFit/>
          </a:bodyPr>
          <a:lstStyle/>
          <a:p>
            <a:r>
              <a:rPr kumimoji="1" lang="zh-CN" altLang="en-US" sz="3200" dirty="0">
                <a:solidFill>
                  <a:schemeClr val="bg1">
                    <a:lumMod val="50000"/>
                  </a:schemeClr>
                </a:solidFill>
                <a:latin typeface="微软雅黑" panose="020B0503020204020204" pitchFamily="34" charset="-122"/>
                <a:ea typeface="微软雅黑" panose="020B0503020204020204" pitchFamily="34" charset="-122"/>
              </a:rPr>
              <a:t>分工</a:t>
            </a:r>
            <a:r>
              <a:rPr kumimoji="1" lang="zh-CN" altLang="en-US" sz="3200" dirty="0" smtClean="0">
                <a:solidFill>
                  <a:schemeClr val="bg1">
                    <a:lumMod val="50000"/>
                  </a:schemeClr>
                </a:solidFill>
                <a:latin typeface="微软雅黑" panose="020B0503020204020204" pitchFamily="34" charset="-122"/>
                <a:ea typeface="微软雅黑" panose="020B0503020204020204" pitchFamily="34" charset="-122"/>
              </a:rPr>
              <a:t>及绩效</a:t>
            </a:r>
            <a:endParaRPr kumimoji="1" lang="zh-CN" altLang="en-US" sz="3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37" name="组合 14"/>
          <p:cNvGrpSpPr/>
          <p:nvPr/>
        </p:nvGrpSpPr>
        <p:grpSpPr>
          <a:xfrm>
            <a:off x="2019230" y="2147723"/>
            <a:ext cx="974055" cy="858904"/>
            <a:chOff x="1691679" y="1460493"/>
            <a:chExt cx="730541" cy="773013"/>
          </a:xfrm>
        </p:grpSpPr>
        <p:sp>
          <p:nvSpPr>
            <p:cNvPr id="138" name="矩形​​ 3"/>
            <p:cNvSpPr/>
            <p:nvPr/>
          </p:nvSpPr>
          <p:spPr>
            <a:xfrm>
              <a:off x="1691679" y="1495143"/>
              <a:ext cx="730541" cy="738363"/>
            </a:xfrm>
            <a:custGeom>
              <a:avLst/>
              <a:gdLst/>
              <a:ahLst/>
              <a:cxnLst/>
              <a:rect l="l" t="t" r="r" b="b"/>
              <a:pathLst>
                <a:path w="1152128" h="936104">
                  <a:moveTo>
                    <a:pt x="0" y="0"/>
                  </a:moveTo>
                  <a:lnTo>
                    <a:pt x="1152128" y="0"/>
                  </a:lnTo>
                  <a:lnTo>
                    <a:pt x="1152128" y="792088"/>
                  </a:lnTo>
                  <a:lnTo>
                    <a:pt x="720080" y="792088"/>
                  </a:lnTo>
                  <a:lnTo>
                    <a:pt x="576064" y="936104"/>
                  </a:lnTo>
                  <a:lnTo>
                    <a:pt x="432048" y="792088"/>
                  </a:lnTo>
                  <a:lnTo>
                    <a:pt x="0" y="792088"/>
                  </a:lnTo>
                  <a:close/>
                </a:path>
              </a:pathLst>
            </a:custGeom>
            <a:solidFill>
              <a:srgbClr val="1B215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endParaRPr>
            </a:p>
          </p:txBody>
        </p:sp>
        <p:sp>
          <p:nvSpPr>
            <p:cNvPr id="139" name="TextBox 17"/>
            <p:cNvSpPr txBox="1">
              <a:spLocks noChangeArrowheads="1"/>
            </p:cNvSpPr>
            <p:nvPr/>
          </p:nvSpPr>
          <p:spPr bwMode="auto">
            <a:xfrm>
              <a:off x="1842320" y="1460493"/>
              <a:ext cx="366927" cy="67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265" dirty="0">
                  <a:solidFill>
                    <a:prstClr val="white"/>
                  </a:solidFill>
                  <a:latin typeface="Arial Unicode MS" pitchFamily="34" charset="-122"/>
                  <a:ea typeface="Arial Unicode MS" pitchFamily="34" charset="-122"/>
                  <a:cs typeface="Arial Unicode MS" pitchFamily="34" charset="-122"/>
                </a:rPr>
                <a:t>1</a:t>
              </a:r>
              <a:endParaRPr lang="zh-CN" altLang="en-US" sz="4265" dirty="0">
                <a:solidFill>
                  <a:prstClr val="white"/>
                </a:solidFill>
                <a:latin typeface="Arial Unicode MS" pitchFamily="34" charset="-122"/>
                <a:ea typeface="Arial Unicode MS" pitchFamily="34" charset="-122"/>
                <a:cs typeface="Arial Unicode MS" pitchFamily="34" charset="-122"/>
              </a:endParaRPr>
            </a:p>
          </p:txBody>
        </p:sp>
      </p:grpSp>
      <p:sp>
        <p:nvSpPr>
          <p:cNvPr id="140" name="标题 24"/>
          <p:cNvSpPr txBox="1"/>
          <p:nvPr/>
        </p:nvSpPr>
        <p:spPr bwMode="auto">
          <a:xfrm>
            <a:off x="1327729" y="950265"/>
            <a:ext cx="894281" cy="960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8" tIns="60955" rIns="121908" bIns="60955" numCol="1" rtlCol="0" anchor="ctr" anchorCtr="0" compatLnSpc="1">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algn="l" eaLnBrk="1" fontAlgn="auto" hangingPunct="1">
              <a:spcAft>
                <a:spcPts val="0"/>
              </a:spcAft>
              <a:defRPr/>
            </a:pPr>
            <a:r>
              <a:rPr lang="en-US" altLang="zh-CN" sz="10665" dirty="0">
                <a:latin typeface="微软雅黑" panose="020B0503020204020204" pitchFamily="34" charset="-122"/>
                <a:ea typeface="微软雅黑" panose="020B0503020204020204" pitchFamily="34" charset="-122"/>
              </a:rPr>
              <a:t>C</a:t>
            </a:r>
            <a:endParaRPr lang="zh-CN" altLang="en-US" sz="10665"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wipe(left)">
                                      <p:cBhvr>
                                        <p:cTn id="7" dur="500"/>
                                        <p:tgtEl>
                                          <p:spTgt spid="1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wipe(left)">
                                      <p:cBhvr>
                                        <p:cTn id="11" dur="500"/>
                                        <p:tgtEl>
                                          <p:spTgt spid="128"/>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 calcmode="lin" valueType="num">
                                      <p:cBhvr additive="base">
                                        <p:cTn id="15" dur="500"/>
                                        <p:tgtEl>
                                          <p:spTgt spid="137"/>
                                        </p:tgtEl>
                                        <p:attrNameLst>
                                          <p:attrName>ppt_x</p:attrName>
                                        </p:attrNameLst>
                                      </p:cBhvr>
                                      <p:tavLst>
                                        <p:tav tm="0">
                                          <p:val>
                                            <p:strVal val="#ppt_x-#ppt_w*1.125000"/>
                                          </p:val>
                                        </p:tav>
                                        <p:tav tm="100000">
                                          <p:val>
                                            <p:strVal val="#ppt_x"/>
                                          </p:val>
                                        </p:tav>
                                      </p:tavLst>
                                    </p:anim>
                                    <p:animEffect transition="in" filter="wipe(right)">
                                      <p:cBhvr>
                                        <p:cTn id="16" dur="500"/>
                                        <p:tgtEl>
                                          <p:spTgt spid="137"/>
                                        </p:tgtEl>
                                      </p:cBhvr>
                                    </p:animEffect>
                                  </p:childTnLst>
                                </p:cTn>
                              </p:par>
                              <p:par>
                                <p:cTn id="17" presetID="12" presetClass="entr" presetSubtype="8" fill="hold" nodeType="withEffect">
                                  <p:stCondLst>
                                    <p:cond delay="250"/>
                                  </p:stCondLst>
                                  <p:childTnLst>
                                    <p:set>
                                      <p:cBhvr>
                                        <p:cTn id="18" dur="1" fill="hold">
                                          <p:stCondLst>
                                            <p:cond delay="0"/>
                                          </p:stCondLst>
                                        </p:cTn>
                                        <p:tgtEl>
                                          <p:spTgt spid="119"/>
                                        </p:tgtEl>
                                        <p:attrNameLst>
                                          <p:attrName>style.visibility</p:attrName>
                                        </p:attrNameLst>
                                      </p:cBhvr>
                                      <p:to>
                                        <p:strVal val="visible"/>
                                      </p:to>
                                    </p:set>
                                    <p:anim calcmode="lin" valueType="num">
                                      <p:cBhvr additive="base">
                                        <p:cTn id="19" dur="500"/>
                                        <p:tgtEl>
                                          <p:spTgt spid="119"/>
                                        </p:tgtEl>
                                        <p:attrNameLst>
                                          <p:attrName>ppt_x</p:attrName>
                                        </p:attrNameLst>
                                      </p:cBhvr>
                                      <p:tavLst>
                                        <p:tav tm="0">
                                          <p:val>
                                            <p:strVal val="#ppt_x-#ppt_w*1.125000"/>
                                          </p:val>
                                        </p:tav>
                                        <p:tav tm="100000">
                                          <p:val>
                                            <p:strVal val="#ppt_x"/>
                                          </p:val>
                                        </p:tav>
                                      </p:tavLst>
                                    </p:anim>
                                    <p:animEffect transition="in" filter="wipe(right)">
                                      <p:cBhvr>
                                        <p:cTn id="20" dur="500"/>
                                        <p:tgtEl>
                                          <p:spTgt spid="119"/>
                                        </p:tgtEl>
                                      </p:cBhvr>
                                    </p:animEffect>
                                  </p:childTnLst>
                                </p:cTn>
                              </p:par>
                              <p:par>
                                <p:cTn id="21" presetID="12" presetClass="entr" presetSubtype="8" fill="hold" nodeType="withEffect">
                                  <p:stCondLst>
                                    <p:cond delay="500"/>
                                  </p:stCondLst>
                                  <p:childTnLst>
                                    <p:set>
                                      <p:cBhvr>
                                        <p:cTn id="22" dur="1" fill="hold">
                                          <p:stCondLst>
                                            <p:cond delay="0"/>
                                          </p:stCondLst>
                                        </p:cTn>
                                        <p:tgtEl>
                                          <p:spTgt spid="122"/>
                                        </p:tgtEl>
                                        <p:attrNameLst>
                                          <p:attrName>style.visibility</p:attrName>
                                        </p:attrNameLst>
                                      </p:cBhvr>
                                      <p:to>
                                        <p:strVal val="visible"/>
                                      </p:to>
                                    </p:set>
                                    <p:anim calcmode="lin" valueType="num">
                                      <p:cBhvr additive="base">
                                        <p:cTn id="23" dur="500"/>
                                        <p:tgtEl>
                                          <p:spTgt spid="122"/>
                                        </p:tgtEl>
                                        <p:attrNameLst>
                                          <p:attrName>ppt_x</p:attrName>
                                        </p:attrNameLst>
                                      </p:cBhvr>
                                      <p:tavLst>
                                        <p:tav tm="0">
                                          <p:val>
                                            <p:strVal val="#ppt_x-#ppt_w*1.125000"/>
                                          </p:val>
                                        </p:tav>
                                        <p:tav tm="100000">
                                          <p:val>
                                            <p:strVal val="#ppt_x"/>
                                          </p:val>
                                        </p:tav>
                                      </p:tavLst>
                                    </p:anim>
                                    <p:animEffect transition="in" filter="wipe(right)">
                                      <p:cBhvr>
                                        <p:cTn id="24" dur="500"/>
                                        <p:tgtEl>
                                          <p:spTgt spid="122"/>
                                        </p:tgtEl>
                                      </p:cBhvr>
                                    </p:animEffect>
                                  </p:childTnLst>
                                </p:cTn>
                              </p:par>
                              <p:par>
                                <p:cTn id="25" presetID="12" presetClass="entr" presetSubtype="2" fill="hold" grpId="0" nodeType="withEffect">
                                  <p:stCondLst>
                                    <p:cond delay="250"/>
                                  </p:stCondLst>
                                  <p:childTnLst>
                                    <p:set>
                                      <p:cBhvr>
                                        <p:cTn id="26" dur="1" fill="hold">
                                          <p:stCondLst>
                                            <p:cond delay="0"/>
                                          </p:stCondLst>
                                        </p:cTn>
                                        <p:tgtEl>
                                          <p:spTgt spid="131"/>
                                        </p:tgtEl>
                                        <p:attrNameLst>
                                          <p:attrName>style.visibility</p:attrName>
                                        </p:attrNameLst>
                                      </p:cBhvr>
                                      <p:to>
                                        <p:strVal val="visible"/>
                                      </p:to>
                                    </p:set>
                                    <p:anim calcmode="lin" valueType="num">
                                      <p:cBhvr additive="base">
                                        <p:cTn id="27" dur="500"/>
                                        <p:tgtEl>
                                          <p:spTgt spid="131"/>
                                        </p:tgtEl>
                                        <p:attrNameLst>
                                          <p:attrName>ppt_x</p:attrName>
                                        </p:attrNameLst>
                                      </p:cBhvr>
                                      <p:tavLst>
                                        <p:tav tm="0">
                                          <p:val>
                                            <p:strVal val="#ppt_x+#ppt_w*1.125000"/>
                                          </p:val>
                                        </p:tav>
                                        <p:tav tm="100000">
                                          <p:val>
                                            <p:strVal val="#ppt_x"/>
                                          </p:val>
                                        </p:tav>
                                      </p:tavLst>
                                    </p:anim>
                                    <p:animEffect transition="in" filter="wipe(left)">
                                      <p:cBhvr>
                                        <p:cTn id="28" dur="500"/>
                                        <p:tgtEl>
                                          <p:spTgt spid="131"/>
                                        </p:tgtEl>
                                      </p:cBhvr>
                                    </p:animEffect>
                                  </p:childTnLst>
                                </p:cTn>
                              </p:par>
                              <p:par>
                                <p:cTn id="29" presetID="12" presetClass="entr" presetSubtype="2" fill="hold" grpId="0" nodeType="withEffect">
                                  <p:stCondLst>
                                    <p:cond delay="50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p:tgtEl>
                                          <p:spTgt spid="130"/>
                                        </p:tgtEl>
                                        <p:attrNameLst>
                                          <p:attrName>ppt_x</p:attrName>
                                        </p:attrNameLst>
                                      </p:cBhvr>
                                      <p:tavLst>
                                        <p:tav tm="0">
                                          <p:val>
                                            <p:strVal val="#ppt_x+#ppt_w*1.125000"/>
                                          </p:val>
                                        </p:tav>
                                        <p:tav tm="100000">
                                          <p:val>
                                            <p:strVal val="#ppt_x"/>
                                          </p:val>
                                        </p:tav>
                                      </p:tavLst>
                                    </p:anim>
                                    <p:animEffect transition="in" filter="wipe(left)">
                                      <p:cBhvr>
                                        <p:cTn id="32" dur="500"/>
                                        <p:tgtEl>
                                          <p:spTgt spid="130"/>
                                        </p:tgtEl>
                                      </p:cBhvr>
                                    </p:animEffect>
                                  </p:childTnLst>
                                </p:cTn>
                              </p:par>
                              <p:par>
                                <p:cTn id="33" presetID="12" presetClass="entr" presetSubtype="2" fill="hold" grpId="0" nodeType="withEffect">
                                  <p:stCondLst>
                                    <p:cond delay="750"/>
                                  </p:stCondLst>
                                  <p:childTnLst>
                                    <p:set>
                                      <p:cBhvr>
                                        <p:cTn id="34" dur="1" fill="hold">
                                          <p:stCondLst>
                                            <p:cond delay="0"/>
                                          </p:stCondLst>
                                        </p:cTn>
                                        <p:tgtEl>
                                          <p:spTgt spid="129"/>
                                        </p:tgtEl>
                                        <p:attrNameLst>
                                          <p:attrName>style.visibility</p:attrName>
                                        </p:attrNameLst>
                                      </p:cBhvr>
                                      <p:to>
                                        <p:strVal val="visible"/>
                                      </p:to>
                                    </p:set>
                                    <p:anim calcmode="lin" valueType="num">
                                      <p:cBhvr additive="base">
                                        <p:cTn id="35" dur="500"/>
                                        <p:tgtEl>
                                          <p:spTgt spid="129"/>
                                        </p:tgtEl>
                                        <p:attrNameLst>
                                          <p:attrName>ppt_x</p:attrName>
                                        </p:attrNameLst>
                                      </p:cBhvr>
                                      <p:tavLst>
                                        <p:tav tm="0">
                                          <p:val>
                                            <p:strVal val="#ppt_x+#ppt_w*1.125000"/>
                                          </p:val>
                                        </p:tav>
                                        <p:tav tm="100000">
                                          <p:val>
                                            <p:strVal val="#ppt_x"/>
                                          </p:val>
                                        </p:tav>
                                      </p:tavLst>
                                    </p:anim>
                                    <p:animEffect transition="in" filter="wipe(left)">
                                      <p:cBhvr>
                                        <p:cTn id="36" dur="500"/>
                                        <p:tgtEl>
                                          <p:spTgt spid="129"/>
                                        </p:tgtEl>
                                      </p:cBhvr>
                                    </p:animEffect>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anim calcmode="lin" valueType="num">
                                      <p:cBhvr>
                                        <p:cTn id="41" dur="500" fill="hold"/>
                                        <p:tgtEl>
                                          <p:spTgt spid="133"/>
                                        </p:tgtEl>
                                        <p:attrNameLst>
                                          <p:attrName>ppt_x</p:attrName>
                                        </p:attrNameLst>
                                      </p:cBhvr>
                                      <p:tavLst>
                                        <p:tav tm="0">
                                          <p:val>
                                            <p:strVal val="#ppt_x"/>
                                          </p:val>
                                        </p:tav>
                                        <p:tav tm="100000">
                                          <p:val>
                                            <p:strVal val="#ppt_x"/>
                                          </p:val>
                                        </p:tav>
                                      </p:tavLst>
                                    </p:anim>
                                    <p:anim calcmode="lin" valueType="num">
                                      <p:cBhvr>
                                        <p:cTn id="42" dur="500" fill="hold"/>
                                        <p:tgtEl>
                                          <p:spTgt spid="13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34"/>
                                        </p:tgtEl>
                                        <p:attrNameLst>
                                          <p:attrName>style.visibility</p:attrName>
                                        </p:attrNameLst>
                                      </p:cBhvr>
                                      <p:to>
                                        <p:strVal val="visible"/>
                                      </p:to>
                                    </p:set>
                                    <p:animEffect transition="in" filter="fade">
                                      <p:cBhvr>
                                        <p:cTn id="45" dur="500"/>
                                        <p:tgtEl>
                                          <p:spTgt spid="134"/>
                                        </p:tgtEl>
                                      </p:cBhvr>
                                    </p:animEffect>
                                    <p:anim calcmode="lin" valueType="num">
                                      <p:cBhvr>
                                        <p:cTn id="46" dur="500" fill="hold"/>
                                        <p:tgtEl>
                                          <p:spTgt spid="134"/>
                                        </p:tgtEl>
                                        <p:attrNameLst>
                                          <p:attrName>ppt_x</p:attrName>
                                        </p:attrNameLst>
                                      </p:cBhvr>
                                      <p:tavLst>
                                        <p:tav tm="0">
                                          <p:val>
                                            <p:strVal val="#ppt_x"/>
                                          </p:val>
                                        </p:tav>
                                        <p:tav tm="100000">
                                          <p:val>
                                            <p:strVal val="#ppt_x"/>
                                          </p:val>
                                        </p:tav>
                                      </p:tavLst>
                                    </p:anim>
                                    <p:anim calcmode="lin" valueType="num">
                                      <p:cBhvr>
                                        <p:cTn id="47" dur="500" fill="hold"/>
                                        <p:tgtEl>
                                          <p:spTgt spid="13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55" presetClass="entr" presetSubtype="0" fill="hold" grpId="0" nodeType="afterEffect">
                                  <p:stCondLst>
                                    <p:cond delay="0"/>
                                  </p:stCondLst>
                                  <p:childTnLst>
                                    <p:set>
                                      <p:cBhvr>
                                        <p:cTn id="50" dur="1" fill="hold">
                                          <p:stCondLst>
                                            <p:cond delay="0"/>
                                          </p:stCondLst>
                                        </p:cTn>
                                        <p:tgtEl>
                                          <p:spTgt spid="135"/>
                                        </p:tgtEl>
                                        <p:attrNameLst>
                                          <p:attrName>style.visibility</p:attrName>
                                        </p:attrNameLst>
                                      </p:cBhvr>
                                      <p:to>
                                        <p:strVal val="visible"/>
                                      </p:to>
                                    </p:set>
                                    <p:anim calcmode="lin" valueType="num">
                                      <p:cBhvr>
                                        <p:cTn id="51" dur="1000" fill="hold"/>
                                        <p:tgtEl>
                                          <p:spTgt spid="135"/>
                                        </p:tgtEl>
                                        <p:attrNameLst>
                                          <p:attrName>ppt_w</p:attrName>
                                        </p:attrNameLst>
                                      </p:cBhvr>
                                      <p:tavLst>
                                        <p:tav tm="0">
                                          <p:val>
                                            <p:strVal val="#ppt_w*0.70"/>
                                          </p:val>
                                        </p:tav>
                                        <p:tav tm="100000">
                                          <p:val>
                                            <p:strVal val="#ppt_w"/>
                                          </p:val>
                                        </p:tav>
                                      </p:tavLst>
                                    </p:anim>
                                    <p:anim calcmode="lin" valueType="num">
                                      <p:cBhvr>
                                        <p:cTn id="52" dur="1000" fill="hold"/>
                                        <p:tgtEl>
                                          <p:spTgt spid="135"/>
                                        </p:tgtEl>
                                        <p:attrNameLst>
                                          <p:attrName>ppt_h</p:attrName>
                                        </p:attrNameLst>
                                      </p:cBhvr>
                                      <p:tavLst>
                                        <p:tav tm="0">
                                          <p:val>
                                            <p:strVal val="#ppt_h"/>
                                          </p:val>
                                        </p:tav>
                                        <p:tav tm="100000">
                                          <p:val>
                                            <p:strVal val="#ppt_h"/>
                                          </p:val>
                                        </p:tav>
                                      </p:tavLst>
                                    </p:anim>
                                    <p:animEffect transition="in" filter="fade">
                                      <p:cBhvr>
                                        <p:cTn id="53" dur="1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animBg="1"/>
      <p:bldP spid="130" grpId="0" animBg="1"/>
      <p:bldP spid="131" grpId="0" animBg="1"/>
      <p:bldP spid="133" grpId="0"/>
      <p:bldP spid="134" grpId="0"/>
      <p:bldP spid="135" grpId="0"/>
      <p:bldP spid="1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en-US" altLang="zh-CN" sz="4800" dirty="0">
                <a:latin typeface="微软雅黑" panose="020B0503020204020204" pitchFamily="34" charset="-122"/>
                <a:ea typeface="微软雅黑" panose="020B0503020204020204" pitchFamily="34" charset="-122"/>
                <a:sym typeface="+mn-ea"/>
              </a:rPr>
              <a:t>V&amp;S</a:t>
            </a:r>
            <a:r>
              <a:rPr lang="zh-CN" altLang="en-US" sz="4800" dirty="0">
                <a:latin typeface="微软雅黑" panose="020B0503020204020204" pitchFamily="34" charset="-122"/>
                <a:ea typeface="微软雅黑" panose="020B0503020204020204" pitchFamily="34" charset="-122"/>
                <a:sym typeface="+mn-ea"/>
              </a:rPr>
              <a:t>、用户群</a:t>
            </a:r>
            <a:r>
              <a:rPr lang="en-US" altLang="zh-CN" sz="4800" dirty="0">
                <a:latin typeface="微软雅黑" panose="020B0503020204020204" pitchFamily="34" charset="-122"/>
                <a:ea typeface="微软雅黑" panose="020B0503020204020204" pitchFamily="34" charset="-122"/>
                <a:sym typeface="+mn-ea"/>
              </a:rPr>
              <a:t>[14,15,16,17]</a:t>
            </a:r>
            <a:endParaRPr lang="zh-CN" altLang="en-US"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b="1">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grpSp>
      <p:graphicFrame>
        <p:nvGraphicFramePr>
          <p:cNvPr id="3" name="表格 2"/>
          <p:cNvGraphicFramePr/>
          <p:nvPr/>
        </p:nvGraphicFramePr>
        <p:xfrm>
          <a:off x="998855" y="1443355"/>
          <a:ext cx="7440930" cy="4531995"/>
        </p:xfrm>
        <a:graphic>
          <a:graphicData uri="http://schemas.openxmlformats.org/drawingml/2006/table">
            <a:tbl>
              <a:tblPr firstRow="1" bandRow="1">
                <a:tableStyleId>{5940675A-B579-460E-94D1-54222C63F5DA}</a:tableStyleId>
              </a:tblPr>
              <a:tblGrid>
                <a:gridCol w="1757045"/>
                <a:gridCol w="1764665"/>
                <a:gridCol w="3919220"/>
              </a:tblGrid>
              <a:tr h="718820">
                <a:tc>
                  <a:txBody>
                    <a:bodyPr/>
                    <a:p>
                      <a:pPr indent="0" algn="ctr">
                        <a:buNone/>
                      </a:pPr>
                      <a:r>
                        <a:rPr lang="en-US"/>
                        <a:t>用户群分类</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a:t>用户角色</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a:t>用户描述</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718185">
                <a:tc>
                  <a:txBody>
                    <a:bodyPr/>
                    <a:p>
                      <a:pPr indent="0" algn="ctr">
                        <a:buNone/>
                      </a:pPr>
                      <a:r>
                        <a:rPr lang="en-US"/>
                        <a:t>客户</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t>项目发起人</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t>项目的发起方</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71270">
                <a:tc rowSpan="3">
                  <a:txBody>
                    <a:bodyPr/>
                    <a:p>
                      <a:pPr indent="0" algn="ctr">
                        <a:buNone/>
                      </a:pPr>
                      <a:r>
                        <a:rPr lang="en-US"/>
                        <a:t>直接用户</a:t>
                      </a:r>
                      <a:endParaRPr 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t>注册用户</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t>希望通过软件加入渔友发起的活动、希望方便地和渔友进行线上线下交流的用户</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068705">
                <a:tc vMerge="1">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t>APP管理员</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t>负责APP后台维护、内容审核工作人员</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55015">
                <a:tc vMerge="1">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t>游客</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t>仅希望查询钓点、渔具店等信息的用户</a:t>
                      </a:r>
                      <a:endParaRPr lang="en-US" altLang="en-US"/>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8679815" y="2816860"/>
            <a:ext cx="2499995" cy="1198880"/>
          </a:xfrm>
          <a:prstGeom prst="rect">
            <a:avLst/>
          </a:prstGeom>
          <a:noFill/>
        </p:spPr>
        <p:txBody>
          <a:bodyPr wrap="square" rtlCol="0">
            <a:spAutoFit/>
          </a:bodyPr>
          <a:p>
            <a:r>
              <a:rPr lang="zh-CN" altLang="en-US">
                <a:hlinkClick r:id="rId1" tooltip="" action="ppaction://hlinkfile"/>
              </a:rPr>
              <a:t>用户群分类文档</a:t>
            </a:r>
            <a:r>
              <a:rPr lang="zh-CN" altLang="en-US"/>
              <a:t>中的</a:t>
            </a:r>
            <a:r>
              <a:rPr lang="zh-CN" altLang="en-US" b="1"/>
              <a:t>用户群识别</a:t>
            </a:r>
            <a:endParaRPr lang="en-US" altLang="zh-CN"/>
          </a:p>
          <a:p>
            <a:endParaRPr lang="en-US" altLang="zh-CN"/>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en-US" altLang="zh-CN" sz="4800" dirty="0">
                <a:latin typeface="微软雅黑" panose="020B0503020204020204" pitchFamily="34" charset="-122"/>
                <a:ea typeface="微软雅黑" panose="020B0503020204020204" pitchFamily="34" charset="-122"/>
                <a:sym typeface="+mn-ea"/>
              </a:rPr>
              <a:t>V&amp;S</a:t>
            </a:r>
            <a:r>
              <a:rPr lang="zh-CN" altLang="en-US" sz="4800" dirty="0">
                <a:latin typeface="微软雅黑" panose="020B0503020204020204" pitchFamily="34" charset="-122"/>
                <a:ea typeface="微软雅黑" panose="020B0503020204020204" pitchFamily="34" charset="-122"/>
                <a:sym typeface="+mn-ea"/>
              </a:rPr>
              <a:t>、用户群</a:t>
            </a:r>
            <a:r>
              <a:rPr lang="en-US" altLang="zh-CN" sz="4800" dirty="0">
                <a:latin typeface="微软雅黑" panose="020B0503020204020204" pitchFamily="34" charset="-122"/>
                <a:ea typeface="微软雅黑" panose="020B0503020204020204" pitchFamily="34" charset="-122"/>
                <a:sym typeface="+mn-ea"/>
              </a:rPr>
              <a:t>[14,15,16,17]</a:t>
            </a:r>
            <a:endParaRPr lang="zh-CN" altLang="en-US"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b="1">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grpSp>
      <p:sp>
        <p:nvSpPr>
          <p:cNvPr id="4" name="文本框 3"/>
          <p:cNvSpPr txBox="1"/>
          <p:nvPr/>
        </p:nvSpPr>
        <p:spPr>
          <a:xfrm>
            <a:off x="8679815" y="3002280"/>
            <a:ext cx="2499995" cy="1568450"/>
          </a:xfrm>
          <a:prstGeom prst="rect">
            <a:avLst/>
          </a:prstGeom>
          <a:noFill/>
        </p:spPr>
        <p:txBody>
          <a:bodyPr wrap="square" rtlCol="0">
            <a:spAutoFit/>
          </a:bodyPr>
          <a:p>
            <a:r>
              <a:rPr lang="zh-CN" altLang="en-US">
                <a:hlinkClick r:id="rId1" action="ppaction://hlinkfile"/>
              </a:rPr>
              <a:t>用户群分类文档</a:t>
            </a:r>
            <a:r>
              <a:rPr lang="zh-CN" altLang="en-US"/>
              <a:t>中的</a:t>
            </a:r>
            <a:r>
              <a:rPr lang="zh-CN" altLang="en-US" b="1"/>
              <a:t>用户代表及相关职责</a:t>
            </a:r>
            <a:endParaRPr lang="en-US" altLang="zh-CN"/>
          </a:p>
          <a:p>
            <a:endParaRPr lang="en-US" altLang="zh-CN"/>
          </a:p>
        </p:txBody>
      </p:sp>
      <p:graphicFrame>
        <p:nvGraphicFramePr>
          <p:cNvPr id="5" name="表格 4"/>
          <p:cNvGraphicFramePr/>
          <p:nvPr/>
        </p:nvGraphicFramePr>
        <p:xfrm>
          <a:off x="854710" y="1262380"/>
          <a:ext cx="7723505" cy="5076825"/>
        </p:xfrm>
        <a:graphic>
          <a:graphicData uri="http://schemas.openxmlformats.org/drawingml/2006/table">
            <a:tbl>
              <a:tblPr firstRow="1" bandRow="1">
                <a:tableStyleId>{5940675A-B579-460E-94D1-54222C63F5DA}</a:tableStyleId>
              </a:tblPr>
              <a:tblGrid>
                <a:gridCol w="1019810"/>
                <a:gridCol w="927100"/>
                <a:gridCol w="1297305"/>
                <a:gridCol w="1334135"/>
                <a:gridCol w="1385570"/>
                <a:gridCol w="1759585"/>
              </a:tblGrid>
              <a:tr h="366395">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当前身份</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用户简介</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选择原因</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责任及义务</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92011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客户</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杨枨</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项目下达者</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带过无数项目，是软件工程行业的大佬、软件工程领域的专家、《软件需求分析与设计》课程的指导老师。</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能与本项目密切合作，富有责任心，是需求工程项目最后的验收人。</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主导渔乐生活APP开发的方向、有对项目成果进行检查和评审的权利。需要给予开发组正确的开发方向。</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5125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注册用户</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杨枨</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钓鱼发烧友</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极其热爱钓鱼的钓鱼发烧友。钓鱼圈的老江湖。</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这为钓鱼界的老江湖迫切希望市面上出现一款真正为钓鱼发烧友量身定制的APP，因此可以从他这里获得宝贵的建议和稳定的支持。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给出有关“注册用户”这一角色所需的需求，尤其作为钓鱼发烧友的角色。能够持续地给予需求确认、需求改进建议等方面的支持。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223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APP管理员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潘琳</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浙江大学计算机学院硕士研究生</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在管理软件系统方面有较多经验。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富有责任心，能力较强，拥有较多管理经验。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给出有关“APP管理员”这一角色所需的需求。能够持续地给予需求确认、需求改进建议等方面的支持。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6682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游客</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张嘉诚</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软件工程1601学生</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对钓鱼感兴趣，但因为时间和精力不允许而没有机会钓鱼的同学。</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游客的角色仅仅能查看最基本的信息（基于地理位置的钓点、渔具店等信息）。对于不能投入太多时间在钓鱼上但却能过眼瘾的同学已经足够。</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给出有关“游客”这一角色所需的需求。能够持续地给予需求确认、需求改进建议等方面的支持。</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en-US" altLang="zh-CN" sz="4800" dirty="0">
                <a:latin typeface="微软雅黑" panose="020B0503020204020204" pitchFamily="34" charset="-122"/>
                <a:ea typeface="微软雅黑" panose="020B0503020204020204" pitchFamily="34" charset="-122"/>
                <a:sym typeface="+mn-ea"/>
              </a:rPr>
              <a:t>V&amp;S</a:t>
            </a:r>
            <a:r>
              <a:rPr lang="zh-CN" altLang="en-US" sz="4800" dirty="0">
                <a:latin typeface="微软雅黑" panose="020B0503020204020204" pitchFamily="34" charset="-122"/>
                <a:ea typeface="微软雅黑" panose="020B0503020204020204" pitchFamily="34" charset="-122"/>
                <a:sym typeface="+mn-ea"/>
              </a:rPr>
              <a:t>、用户群</a:t>
            </a:r>
            <a:r>
              <a:rPr lang="en-US" altLang="zh-CN" sz="4800" dirty="0">
                <a:latin typeface="微软雅黑" panose="020B0503020204020204" pitchFamily="34" charset="-122"/>
                <a:ea typeface="微软雅黑" panose="020B0503020204020204" pitchFamily="34" charset="-122"/>
                <a:sym typeface="+mn-ea"/>
              </a:rPr>
              <a:t>[14,15,16,17]</a:t>
            </a:r>
            <a:endParaRPr lang="zh-CN" altLang="en-US"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b="1">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b="1">
                <a:solidFill>
                  <a:srgbClr val="BCB5AC"/>
                </a:solidFill>
              </a:endParaRPr>
            </a:p>
          </p:txBody>
        </p:sp>
      </p:grpSp>
      <p:sp>
        <p:nvSpPr>
          <p:cNvPr id="4" name="文本框 3"/>
          <p:cNvSpPr txBox="1"/>
          <p:nvPr/>
        </p:nvSpPr>
        <p:spPr>
          <a:xfrm>
            <a:off x="8862060" y="3211195"/>
            <a:ext cx="2499995" cy="1198880"/>
          </a:xfrm>
          <a:prstGeom prst="rect">
            <a:avLst/>
          </a:prstGeom>
          <a:noFill/>
        </p:spPr>
        <p:txBody>
          <a:bodyPr wrap="square" rtlCol="0">
            <a:spAutoFit/>
          </a:bodyPr>
          <a:p>
            <a:r>
              <a:rPr lang="zh-CN" altLang="en-US" b="1"/>
              <a:t>用户需求获取访谈记录</a:t>
            </a:r>
            <a:endParaRPr lang="en-US" altLang="zh-CN"/>
          </a:p>
          <a:p>
            <a:endParaRPr lang="en-US" altLang="zh-CN"/>
          </a:p>
        </p:txBody>
      </p:sp>
      <p:graphicFrame>
        <p:nvGraphicFramePr>
          <p:cNvPr id="5" name="表格 4"/>
          <p:cNvGraphicFramePr/>
          <p:nvPr/>
        </p:nvGraphicFramePr>
        <p:xfrm>
          <a:off x="834390" y="1784985"/>
          <a:ext cx="7825105" cy="3781425"/>
        </p:xfrm>
        <a:graphic>
          <a:graphicData uri="http://schemas.openxmlformats.org/drawingml/2006/table">
            <a:tbl>
              <a:tblPr firstRow="1" bandRow="1">
                <a:tableStyleId>{5940675A-B579-460E-94D1-54222C63F5DA}</a:tableStyleId>
              </a:tblPr>
              <a:tblGrid>
                <a:gridCol w="1664970"/>
                <a:gridCol w="1261110"/>
                <a:gridCol w="4899025"/>
              </a:tblGrid>
              <a:tr h="334010">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用户类别</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用户姓名</a:t>
                      </a:r>
                      <a:endParaRPr lang="en-US"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zh-CN" altLang="en-US" sz="1200" b="1">
                          <a:solidFill>
                            <a:srgbClr val="000000"/>
                          </a:solidFill>
                          <a:latin typeface="宋体" panose="02010600030101010101" pitchFamily="2" charset="-122"/>
                          <a:ea typeface="宋体" panose="02010600030101010101" pitchFamily="2" charset="-122"/>
                          <a:cs typeface="宋体" panose="02010600030101010101" pitchFamily="2" charset="-122"/>
                        </a:rPr>
                        <a:t>访谈记录</a:t>
                      </a:r>
                      <a:endParaRPr lang="zh-CN" altLang="en-US" sz="12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659130">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客户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杨枨</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hlinkClick r:id="rId1" tooltip="" action="ppaction://hlinkfile"/>
                        </a:rPr>
                        <a:t>访谈记录</a:t>
                      </a:r>
                      <a:r>
                        <a:rPr lang="en-US" altLang="zh-CN" sz="2400" b="0">
                          <a:latin typeface="宋体" panose="02010600030101010101" pitchFamily="2" charset="-122"/>
                          <a:ea typeface="宋体" panose="02010600030101010101" pitchFamily="2" charset="-122"/>
                          <a:cs typeface="宋体" panose="02010600030101010101" pitchFamily="2" charset="-122"/>
                          <a:hlinkClick r:id="rId1" tooltip="" action="ppaction://hlinkfile"/>
                        </a:rPr>
                        <a:t>1.docx</a:t>
                      </a:r>
                      <a:r>
                        <a:rPr lang="zh-CN" altLang="en-US" sz="2400" b="0">
                          <a:latin typeface="宋体" panose="02010600030101010101" pitchFamily="2" charset="-122"/>
                          <a:ea typeface="宋体" panose="02010600030101010101" pitchFamily="2" charset="-122"/>
                          <a:cs typeface="宋体" panose="02010600030101010101" pitchFamily="2" charset="-122"/>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hlinkClick r:id="rId2" tooltip="" action="ppaction://hlinkfile"/>
                        </a:rPr>
                        <a:t>访谈记录</a:t>
                      </a:r>
                      <a:r>
                        <a:rPr lang="en-US" altLang="zh-CN" sz="2400">
                          <a:latin typeface="宋体" panose="02010600030101010101" pitchFamily="2" charset="-122"/>
                          <a:ea typeface="宋体" panose="02010600030101010101" pitchFamily="2" charset="-122"/>
                          <a:cs typeface="宋体" panose="02010600030101010101" pitchFamily="2" charset="-122"/>
                          <a:sym typeface="+mn-ea"/>
                          <a:hlinkClick r:id="rId2" tooltip="" action="ppaction://hlinkfile"/>
                        </a:rPr>
                        <a:t>2.docx</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hlinkClick r:id="rId3" tooltip="" action="ppaction://hlinkfile"/>
                        </a:rPr>
                        <a:t>访谈记录</a:t>
                      </a:r>
                      <a:r>
                        <a:rPr lang="en-US" altLang="zh-CN" sz="2400">
                          <a:latin typeface="宋体" panose="02010600030101010101" pitchFamily="2" charset="-122"/>
                          <a:ea typeface="宋体" panose="02010600030101010101" pitchFamily="2" charset="-122"/>
                          <a:cs typeface="宋体" panose="02010600030101010101" pitchFamily="2" charset="-122"/>
                          <a:sym typeface="+mn-ea"/>
                          <a:hlinkClick r:id="rId3" tooltip="" action="ppaction://hlinkfile"/>
                        </a:rPr>
                        <a:t>3.docx</a:t>
                      </a:r>
                      <a:r>
                        <a:rPr lang="zh-CN" altLang="en-US" sz="2400">
                          <a:latin typeface="宋体" panose="02010600030101010101" pitchFamily="2" charset="-122"/>
                          <a:ea typeface="宋体" panose="02010600030101010101" pitchFamily="2" charset="-122"/>
                          <a:cs typeface="宋体" panose="02010600030101010101" pitchFamily="2" charset="-122"/>
                          <a:sym typeface="+mn-ea"/>
                        </a:rPr>
                        <a:t>、</a:t>
                      </a:r>
                      <a:r>
                        <a:rPr lang="zh-CN" altLang="en-US" sz="2400">
                          <a:latin typeface="宋体" panose="02010600030101010101" pitchFamily="2" charset="-122"/>
                          <a:ea typeface="宋体" panose="02010600030101010101" pitchFamily="2" charset="-122"/>
                          <a:cs typeface="宋体" panose="02010600030101010101" pitchFamily="2" charset="-122"/>
                          <a:sym typeface="+mn-ea"/>
                          <a:hlinkClick r:id="rId4" tooltip="" action="ppaction://hlinkfile"/>
                        </a:rPr>
                        <a:t>访谈记录</a:t>
                      </a:r>
                      <a:r>
                        <a:rPr lang="en-US" altLang="zh-CN" sz="2400">
                          <a:latin typeface="宋体" panose="02010600030101010101" pitchFamily="2" charset="-122"/>
                          <a:ea typeface="宋体" panose="02010600030101010101" pitchFamily="2" charset="-122"/>
                          <a:cs typeface="宋体" panose="02010600030101010101" pitchFamily="2" charset="-122"/>
                          <a:sym typeface="+mn-ea"/>
                          <a:hlinkClick r:id="rId4" tooltip="" action="ppaction://hlinkfile"/>
                        </a:rPr>
                        <a:t>4.docx</a:t>
                      </a:r>
                      <a:endParaRPr lang="en-US" altLang="zh-CN" sz="2400" b="0">
                        <a:latin typeface="宋体" panose="02010600030101010101" pitchFamily="2" charset="-122"/>
                        <a:ea typeface="宋体" panose="02010600030101010101" pitchFamily="2" charset="-122"/>
                        <a:cs typeface="宋体" panose="02010600030101010101" pitchFamily="2" charset="-122"/>
                        <a:sym typeface="+mn-ea"/>
                        <a:hlinkClick r:id="rId4" tooltip="" action="ppaction://hlinkfile"/>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26135">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注册用户</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杨枨</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hlinkClick r:id="rId5" tooltip="" action="ppaction://hlinkfile"/>
                        </a:rPr>
                        <a:t>资深渔友</a:t>
                      </a:r>
                      <a:r>
                        <a:rPr lang="en-US" altLang="en-US" sz="2400" b="0">
                          <a:latin typeface="宋体" panose="02010600030101010101" pitchFamily="2" charset="-122"/>
                          <a:ea typeface="宋体" panose="02010600030101010101" pitchFamily="2" charset="-122"/>
                          <a:cs typeface="宋体" panose="02010600030101010101" pitchFamily="2" charset="-122"/>
                          <a:hlinkClick r:id="rId5" tooltip="" action="ppaction://hlinkfile"/>
                        </a:rPr>
                        <a:t>杨枨老师访谈.docx</a:t>
                      </a:r>
                      <a:endParaRPr lang="en-US" altLang="en-US" sz="2400" b="0">
                        <a:latin typeface="宋体" panose="02010600030101010101" pitchFamily="2" charset="-122"/>
                        <a:ea typeface="宋体" panose="02010600030101010101" pitchFamily="2" charset="-122"/>
                        <a:cs typeface="宋体" panose="02010600030101010101" pitchFamily="2" charset="-122"/>
                        <a:hlinkClick r:id="rId5" tooltip="" action="ppaction://hlinkfile"/>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82345">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APP管理员</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潘琳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hlinkClick r:id="rId6" tooltip="" action="ppaction://hlinkfile"/>
                        </a:rPr>
                        <a:t>潘琳学姐访谈</a:t>
                      </a:r>
                      <a:r>
                        <a:rPr lang="en-US" altLang="zh-CN" sz="2400" b="0">
                          <a:latin typeface="宋体" panose="02010600030101010101" pitchFamily="2" charset="-122"/>
                          <a:ea typeface="宋体" panose="02010600030101010101" pitchFamily="2" charset="-122"/>
                          <a:cs typeface="宋体" panose="02010600030101010101" pitchFamily="2" charset="-122"/>
                          <a:hlinkClick r:id="rId6" tooltip="" action="ppaction://hlinkfile"/>
                        </a:rPr>
                        <a:t>.docx</a:t>
                      </a:r>
                      <a:endParaRPr lang="en-US" altLang="zh-CN" sz="2400" b="0">
                        <a:latin typeface="宋体" panose="02010600030101010101" pitchFamily="2" charset="-122"/>
                        <a:ea typeface="宋体" panose="02010600030101010101" pitchFamily="2" charset="-122"/>
                        <a:cs typeface="宋体" panose="02010600030101010101" pitchFamily="2" charset="-122"/>
                        <a:hlinkClick r:id="rId6" tooltip="" action="ppaction://hlinkfile"/>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07415">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游客</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2400" b="0">
                          <a:latin typeface="宋体" panose="02010600030101010101" pitchFamily="2" charset="-122"/>
                          <a:ea typeface="宋体" panose="02010600030101010101" pitchFamily="2" charset="-122"/>
                          <a:cs typeface="宋体" panose="02010600030101010101" pitchFamily="2" charset="-122"/>
                        </a:rPr>
                        <a:t>张嘉诚</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zh-CN" altLang="en-US" sz="2400" b="0">
                          <a:latin typeface="宋体" panose="02010600030101010101" pitchFamily="2" charset="-122"/>
                          <a:ea typeface="宋体" panose="02010600030101010101" pitchFamily="2" charset="-122"/>
                          <a:cs typeface="宋体" panose="02010600030101010101" pitchFamily="2" charset="-122"/>
                          <a:hlinkClick r:id="rId7" tooltip="" action="ppaction://hlinkfile"/>
                        </a:rPr>
                        <a:t>游客代表张嘉诚访谈</a:t>
                      </a:r>
                      <a:r>
                        <a:rPr lang="en-US" altLang="zh-CN" sz="2400" b="0">
                          <a:latin typeface="宋体" panose="02010600030101010101" pitchFamily="2" charset="-122"/>
                          <a:ea typeface="宋体" panose="02010600030101010101" pitchFamily="2" charset="-122"/>
                          <a:cs typeface="宋体" panose="02010600030101010101" pitchFamily="2" charset="-122"/>
                          <a:hlinkClick r:id="rId7" tooltip="" action="ppaction://hlinkfile"/>
                        </a:rPr>
                        <a:t>.docx</a:t>
                      </a:r>
                      <a:endParaRPr lang="en-US" altLang="zh-CN" sz="2400" b="0">
                        <a:latin typeface="宋体" panose="02010600030101010101" pitchFamily="2" charset="-122"/>
                        <a:ea typeface="宋体" panose="02010600030101010101" pitchFamily="2" charset="-122"/>
                        <a:cs typeface="宋体" panose="02010600030101010101" pitchFamily="2" charset="-122"/>
                        <a:hlinkClick r:id="rId7" tooltip="" action="ppaction://hlinkfile"/>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界面原型</a:t>
            </a:r>
            <a:r>
              <a:rPr lang="en-US" altLang="zh-CN" sz="4800" dirty="0">
                <a:latin typeface="微软雅黑" panose="020B0503020204020204" pitchFamily="34" charset="-122"/>
                <a:ea typeface="微软雅黑" panose="020B0503020204020204" pitchFamily="34" charset="-122"/>
              </a:rPr>
              <a:t>[18]</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grpSp>
        <p:nvGrpSpPr>
          <p:cNvPr id="28675" name="弦形 17"/>
          <p:cNvGrpSpPr/>
          <p:nvPr/>
        </p:nvGrpSpPr>
        <p:grpSpPr>
          <a:xfrm>
            <a:off x="4079875" y="3308033"/>
            <a:ext cx="493713" cy="860425"/>
            <a:chOff x="0" y="0"/>
            <a:chExt cx="311" cy="542"/>
          </a:xfrm>
        </p:grpSpPr>
        <p:pic>
          <p:nvPicPr>
            <p:cNvPr id="28711" name="弦形 17"/>
            <p:cNvPicPr/>
            <p:nvPr/>
          </p:nvPicPr>
          <p:blipFill>
            <a:blip r:embed="rId1"/>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7" name="文本框 11"/>
          <p:cNvSpPr txBox="1"/>
          <p:nvPr/>
        </p:nvSpPr>
        <p:spPr>
          <a:xfrm>
            <a:off x="9122410" y="1358265"/>
            <a:ext cx="1888490" cy="110680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6600" dirty="0">
                <a:solidFill>
                  <a:schemeClr val="tx1"/>
                </a:solidFill>
                <a:latin typeface="Haettenschweiler" panose="020B0706040902060204" pitchFamily="34" charset="0"/>
              </a:rPr>
              <a:t>墨刀</a:t>
            </a:r>
            <a:endParaRPr lang="zh-CN" altLang="en-US" sz="6600" dirty="0">
              <a:solidFill>
                <a:schemeClr val="tx1"/>
              </a:solidFill>
              <a:latin typeface="Haettenschweiler" panose="020B0706040902060204" pitchFamily="34" charset="0"/>
            </a:endParaRPr>
          </a:p>
        </p:txBody>
      </p:sp>
      <p:sp>
        <p:nvSpPr>
          <p:cNvPr id="28679" name="标题 1"/>
          <p:cNvSpPr txBox="1"/>
          <p:nvPr/>
        </p:nvSpPr>
        <p:spPr>
          <a:xfrm>
            <a:off x="8296275" y="2378075"/>
            <a:ext cx="3622675" cy="322961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400" dirty="0">
                <a:solidFill>
                  <a:schemeClr val="tx1"/>
                </a:solidFill>
                <a:latin typeface="+mn-ea"/>
                <a:sym typeface="+mn-ea"/>
              </a:rPr>
              <a:t>    </a:t>
            </a:r>
            <a:r>
              <a:rPr lang="zh-CN" sz="2400" dirty="0">
                <a:solidFill>
                  <a:schemeClr val="tx1"/>
                </a:solidFill>
                <a:latin typeface="+mn-ea"/>
                <a:sym typeface="+mn-ea"/>
              </a:rPr>
              <a:t>墨刀致力于简化产品制作和设计流程，采用简便的拖拽连线操作，作为一款在线原型设计软件，墨刀支持云端保存，实时预览，一键分享，及多人协作功能，让产品团队快速高效地完成产品原型和交互设计。</a:t>
            </a:r>
            <a:endParaRPr lang="zh-CN" altLang="en-US" sz="2400" dirty="0">
              <a:solidFill>
                <a:schemeClr val="tx1"/>
              </a:solidFill>
              <a:latin typeface="+mn-ea"/>
              <a:sym typeface="+mn-ea"/>
            </a:endParaRPr>
          </a:p>
        </p:txBody>
      </p:sp>
      <p:pic>
        <p:nvPicPr>
          <p:cNvPr id="7" name="图片 6" descr="}V4NNIN_1_P9)R0N@_DJ9}D"/>
          <p:cNvPicPr>
            <a:picLocks noChangeAspect="1"/>
          </p:cNvPicPr>
          <p:nvPr/>
        </p:nvPicPr>
        <p:blipFill>
          <a:blip r:embed="rId2"/>
          <a:stretch>
            <a:fillRect/>
          </a:stretch>
        </p:blipFill>
        <p:spPr>
          <a:xfrm>
            <a:off x="848360" y="1786890"/>
            <a:ext cx="7320280" cy="3570605"/>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界面原型</a:t>
            </a:r>
            <a:r>
              <a:rPr lang="en-US" altLang="zh-CN" sz="4800" dirty="0">
                <a:latin typeface="微软雅黑" panose="020B0503020204020204" pitchFamily="34" charset="-122"/>
                <a:ea typeface="微软雅黑" panose="020B0503020204020204" pitchFamily="34" charset="-122"/>
              </a:rPr>
              <a:t>[18]</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4" name="文本框 3"/>
          <p:cNvSpPr txBox="1"/>
          <p:nvPr/>
        </p:nvSpPr>
        <p:spPr>
          <a:xfrm>
            <a:off x="1419860" y="4984750"/>
            <a:ext cx="2626995" cy="829945"/>
          </a:xfrm>
          <a:prstGeom prst="rect">
            <a:avLst/>
          </a:prstGeom>
          <a:noFill/>
        </p:spPr>
        <p:txBody>
          <a:bodyPr wrap="square" rtlCol="0">
            <a:spAutoFit/>
          </a:bodyPr>
          <a:p>
            <a:pPr algn="ctr"/>
            <a:r>
              <a:rPr lang="zh-CN" altLang="en-US" b="1"/>
              <a:t>渔乐生活</a:t>
            </a:r>
            <a:r>
              <a:rPr lang="en-US" altLang="zh-CN" b="1"/>
              <a:t>APP</a:t>
            </a:r>
            <a:endParaRPr lang="en-US" altLang="zh-CN" b="1"/>
          </a:p>
          <a:p>
            <a:pPr algn="ctr"/>
            <a:r>
              <a:rPr lang="zh-CN" altLang="en-US" b="1"/>
              <a:t>客户端界面原型</a:t>
            </a:r>
            <a:endParaRPr lang="zh-CN" altLang="en-US" b="1"/>
          </a:p>
        </p:txBody>
      </p:sp>
      <p:sp>
        <p:nvSpPr>
          <p:cNvPr id="6" name="文本框 5"/>
          <p:cNvSpPr txBox="1"/>
          <p:nvPr/>
        </p:nvSpPr>
        <p:spPr>
          <a:xfrm>
            <a:off x="4848225" y="4984750"/>
            <a:ext cx="2626995" cy="829945"/>
          </a:xfrm>
          <a:prstGeom prst="rect">
            <a:avLst/>
          </a:prstGeom>
          <a:noFill/>
        </p:spPr>
        <p:txBody>
          <a:bodyPr wrap="square" rtlCol="0">
            <a:spAutoFit/>
          </a:bodyPr>
          <a:p>
            <a:pPr algn="ctr"/>
            <a:r>
              <a:rPr lang="zh-CN" altLang="en-US" b="1"/>
              <a:t>渔乐生活</a:t>
            </a:r>
            <a:r>
              <a:rPr lang="en-US" altLang="zh-CN" b="1"/>
              <a:t>APP</a:t>
            </a:r>
            <a:endParaRPr lang="en-US" altLang="zh-CN" b="1"/>
          </a:p>
          <a:p>
            <a:pPr algn="ctr"/>
            <a:r>
              <a:rPr lang="zh-CN" altLang="en-US" b="1"/>
              <a:t>管理端界面原型</a:t>
            </a:r>
            <a:endParaRPr lang="zh-CN" altLang="en-US" b="1"/>
          </a:p>
        </p:txBody>
      </p:sp>
      <p:sp>
        <p:nvSpPr>
          <p:cNvPr id="8" name="文本框 7"/>
          <p:cNvSpPr txBox="1"/>
          <p:nvPr/>
        </p:nvSpPr>
        <p:spPr>
          <a:xfrm>
            <a:off x="8279765" y="2738120"/>
            <a:ext cx="2957830" cy="1568450"/>
          </a:xfrm>
          <a:prstGeom prst="rect">
            <a:avLst/>
          </a:prstGeom>
          <a:noFill/>
        </p:spPr>
        <p:txBody>
          <a:bodyPr wrap="square" rtlCol="0">
            <a:spAutoFit/>
          </a:bodyPr>
          <a:p>
            <a:r>
              <a:rPr lang="zh-CN" altLang="en-US" b="1">
                <a:hlinkClick r:id="rId1" tooltip="" action="ppaction://hlinkfile"/>
              </a:rPr>
              <a:t>客户端</a:t>
            </a:r>
            <a:r>
              <a:rPr lang="en-US" altLang="zh-CN" b="1"/>
              <a:t>/</a:t>
            </a:r>
            <a:r>
              <a:rPr lang="zh-CN" altLang="en-US" b="1">
                <a:hlinkClick r:id="rId2" tooltip="" action="ppaction://hlinkfile"/>
              </a:rPr>
              <a:t>管理端</a:t>
            </a:r>
            <a:r>
              <a:rPr lang="zh-CN" altLang="en-US" b="1"/>
              <a:t>界面原型展示</a:t>
            </a:r>
            <a:endParaRPr lang="zh-CN" altLang="en-US"/>
          </a:p>
          <a:p>
            <a:endParaRPr lang="zh-CN" altLang="en-US"/>
          </a:p>
          <a:p>
            <a:endParaRPr lang="zh-CN" altLang="en-US" i="1"/>
          </a:p>
        </p:txBody>
      </p:sp>
      <p:pic>
        <p:nvPicPr>
          <p:cNvPr id="9" name="图片 8" descr="Screenshot_2019-01-16-04-18-45-714"/>
          <p:cNvPicPr>
            <a:picLocks noChangeAspect="1"/>
          </p:cNvPicPr>
          <p:nvPr/>
        </p:nvPicPr>
        <p:blipFill>
          <a:blip r:embed="rId3"/>
          <a:stretch>
            <a:fillRect/>
          </a:stretch>
        </p:blipFill>
        <p:spPr>
          <a:xfrm>
            <a:off x="4953635" y="1002030"/>
            <a:ext cx="2430563" cy="4320032"/>
          </a:xfrm>
          <a:prstGeom prst="rect">
            <a:avLst/>
          </a:prstGeom>
        </p:spPr>
      </p:pic>
      <p:pic>
        <p:nvPicPr>
          <p:cNvPr id="10" name="图片 9" descr="Screenshot_2019-01-16-04-17-51-622"/>
          <p:cNvPicPr>
            <a:picLocks noChangeAspect="1"/>
          </p:cNvPicPr>
          <p:nvPr/>
        </p:nvPicPr>
        <p:blipFill>
          <a:blip r:embed="rId4"/>
          <a:stretch>
            <a:fillRect/>
          </a:stretch>
        </p:blipFill>
        <p:spPr>
          <a:xfrm>
            <a:off x="1567815" y="1002030"/>
            <a:ext cx="2430563" cy="4320032"/>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界面原型</a:t>
            </a:r>
            <a:r>
              <a:rPr lang="en-US" altLang="zh-CN" sz="4800" dirty="0">
                <a:latin typeface="微软雅黑" panose="020B0503020204020204" pitchFamily="34" charset="-122"/>
                <a:ea typeface="微软雅黑" panose="020B0503020204020204" pitchFamily="34" charset="-122"/>
              </a:rPr>
              <a:t>[18]</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pic>
        <p:nvPicPr>
          <p:cNvPr id="3" name="图片 2" descr="渔乐生活APP客户端二维码"/>
          <p:cNvPicPr>
            <a:picLocks noChangeAspect="1"/>
          </p:cNvPicPr>
          <p:nvPr/>
        </p:nvPicPr>
        <p:blipFill>
          <a:blip r:embed="rId1"/>
          <a:stretch>
            <a:fillRect/>
          </a:stretch>
        </p:blipFill>
        <p:spPr>
          <a:xfrm>
            <a:off x="1240155" y="1740535"/>
            <a:ext cx="3032125" cy="3032125"/>
          </a:xfrm>
          <a:prstGeom prst="rect">
            <a:avLst/>
          </a:prstGeom>
        </p:spPr>
      </p:pic>
      <p:sp>
        <p:nvSpPr>
          <p:cNvPr id="4" name="文本框 3"/>
          <p:cNvSpPr txBox="1"/>
          <p:nvPr/>
        </p:nvSpPr>
        <p:spPr>
          <a:xfrm>
            <a:off x="1419860" y="4984750"/>
            <a:ext cx="2626995" cy="829945"/>
          </a:xfrm>
          <a:prstGeom prst="rect">
            <a:avLst/>
          </a:prstGeom>
          <a:noFill/>
        </p:spPr>
        <p:txBody>
          <a:bodyPr wrap="square" rtlCol="0">
            <a:spAutoFit/>
          </a:bodyPr>
          <a:p>
            <a:pPr algn="ctr"/>
            <a:r>
              <a:rPr lang="zh-CN" altLang="en-US" b="1"/>
              <a:t>渔乐生活</a:t>
            </a:r>
            <a:r>
              <a:rPr lang="en-US" altLang="zh-CN" b="1"/>
              <a:t>APP</a:t>
            </a:r>
            <a:endParaRPr lang="en-US" altLang="zh-CN" b="1"/>
          </a:p>
          <a:p>
            <a:pPr algn="ctr"/>
            <a:r>
              <a:rPr lang="zh-CN" altLang="en-US" b="1"/>
              <a:t>客户端界面原型</a:t>
            </a:r>
            <a:endParaRPr lang="zh-CN" altLang="en-US" b="1"/>
          </a:p>
        </p:txBody>
      </p:sp>
      <p:pic>
        <p:nvPicPr>
          <p:cNvPr id="5" name="图片 4" descr="渔乐生活APP管理端二维码"/>
          <p:cNvPicPr>
            <a:picLocks noChangeAspect="1"/>
          </p:cNvPicPr>
          <p:nvPr/>
        </p:nvPicPr>
        <p:blipFill>
          <a:blip r:embed="rId2"/>
          <a:stretch>
            <a:fillRect/>
          </a:stretch>
        </p:blipFill>
        <p:spPr>
          <a:xfrm>
            <a:off x="4645660" y="1740535"/>
            <a:ext cx="3032125" cy="3032125"/>
          </a:xfrm>
          <a:prstGeom prst="rect">
            <a:avLst/>
          </a:prstGeom>
        </p:spPr>
      </p:pic>
      <p:sp>
        <p:nvSpPr>
          <p:cNvPr id="6" name="文本框 5"/>
          <p:cNvSpPr txBox="1"/>
          <p:nvPr/>
        </p:nvSpPr>
        <p:spPr>
          <a:xfrm>
            <a:off x="4848225" y="4984750"/>
            <a:ext cx="2626995" cy="829945"/>
          </a:xfrm>
          <a:prstGeom prst="rect">
            <a:avLst/>
          </a:prstGeom>
          <a:noFill/>
        </p:spPr>
        <p:txBody>
          <a:bodyPr wrap="square" rtlCol="0">
            <a:spAutoFit/>
          </a:bodyPr>
          <a:p>
            <a:pPr algn="ctr"/>
            <a:r>
              <a:rPr lang="zh-CN" altLang="en-US" b="1"/>
              <a:t>渔乐生活</a:t>
            </a:r>
            <a:r>
              <a:rPr lang="en-US" altLang="zh-CN" b="1"/>
              <a:t>APP</a:t>
            </a:r>
            <a:endParaRPr lang="en-US" altLang="zh-CN" b="1"/>
          </a:p>
          <a:p>
            <a:pPr algn="ctr"/>
            <a:r>
              <a:rPr lang="zh-CN" altLang="en-US" b="1"/>
              <a:t>管理端界面原型</a:t>
            </a:r>
            <a:endParaRPr lang="zh-CN" altLang="en-US" b="1"/>
          </a:p>
        </p:txBody>
      </p:sp>
      <p:sp>
        <p:nvSpPr>
          <p:cNvPr id="8" name="文本框 7"/>
          <p:cNvSpPr txBox="1"/>
          <p:nvPr/>
        </p:nvSpPr>
        <p:spPr>
          <a:xfrm>
            <a:off x="8400415" y="2275840"/>
            <a:ext cx="2957830" cy="2306955"/>
          </a:xfrm>
          <a:prstGeom prst="rect">
            <a:avLst/>
          </a:prstGeom>
          <a:noFill/>
        </p:spPr>
        <p:txBody>
          <a:bodyPr wrap="square" rtlCol="0">
            <a:spAutoFit/>
          </a:bodyPr>
          <a:p>
            <a:r>
              <a:rPr lang="zh-CN" altLang="en-US" b="1"/>
              <a:t>使用微信</a:t>
            </a:r>
            <a:r>
              <a:rPr lang="en-US" altLang="zh-CN" b="1"/>
              <a:t>/QQ</a:t>
            </a:r>
            <a:r>
              <a:rPr lang="zh-CN" altLang="en-US" b="1"/>
              <a:t>扫描后即可查看界面原型</a:t>
            </a:r>
            <a:endParaRPr lang="zh-CN" altLang="en-US"/>
          </a:p>
          <a:p>
            <a:endParaRPr lang="zh-CN" altLang="en-US"/>
          </a:p>
          <a:p>
            <a:r>
              <a:rPr lang="zh-CN" altLang="en-US" i="1"/>
              <a:t>安卓手机打开链接后可以下载更稳定的</a:t>
            </a:r>
            <a:r>
              <a:rPr lang="en-US" altLang="zh-CN" i="1"/>
              <a:t>APK</a:t>
            </a:r>
            <a:r>
              <a:rPr lang="zh-CN" altLang="en-US" i="1"/>
              <a:t>版界面原型</a:t>
            </a:r>
            <a:endParaRPr lang="zh-CN" altLang="en-US" i="1"/>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用例文档</a:t>
            </a:r>
            <a:r>
              <a:rPr lang="en-US" altLang="zh-CN" sz="4800" dirty="0">
                <a:latin typeface="微软雅黑" panose="020B0503020204020204" pitchFamily="34" charset="-122"/>
                <a:ea typeface="微软雅黑" panose="020B0503020204020204" pitchFamily="34" charset="-122"/>
              </a:rPr>
              <a:t>[19,20]</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3" name="文本框 2"/>
          <p:cNvSpPr txBox="1"/>
          <p:nvPr/>
        </p:nvSpPr>
        <p:spPr>
          <a:xfrm>
            <a:off x="490220" y="1226502"/>
            <a:ext cx="5080000" cy="467995"/>
          </a:xfrm>
          <a:prstGeom prst="rect">
            <a:avLst/>
          </a:prstGeom>
          <a:noFill/>
          <a:ln w="9525">
            <a:noFill/>
          </a:ln>
        </p:spPr>
        <p:txBody>
          <a:bodyPr>
            <a:spAutoFit/>
          </a:bodyPr>
          <a:p>
            <a:pPr marL="457200" indent="-457200"/>
            <a:r>
              <a:rPr lang="zh-CN" sz="1400" b="1">
                <a:latin typeface="Calibri Light" panose="020F0302020204030204" charset="0"/>
                <a:ea typeface="宋体" panose="02010600030101010101" pitchFamily="2" charset="-122"/>
              </a:rPr>
              <a:t>发起活动</a:t>
            </a:r>
            <a:r>
              <a:rPr lang="zh-CN" sz="1050" b="0" i="1">
                <a:solidFill>
                  <a:srgbClr val="1F4E79"/>
                </a:solidFill>
                <a:latin typeface="Calibri Light" panose="020F0302020204030204" charset="0"/>
                <a:ea typeface="宋体" panose="02010600030101010101" pitchFamily="2" charset="-122"/>
              </a:rPr>
              <a:t>表格</a:t>
            </a:r>
            <a:r>
              <a:rPr lang="en-US" sz="1050" b="0" i="1">
                <a:solidFill>
                  <a:srgbClr val="1F4E79"/>
                </a:solidFill>
                <a:latin typeface="Calibri Light" panose="020F0302020204030204" charset="0"/>
                <a:ea typeface="宋体" panose="02010600030101010101" pitchFamily="2" charset="-122"/>
                <a:cs typeface="Times New Roman" panose="02020603050405020304" charset="0"/>
              </a:rPr>
              <a:t> UC-R-45</a:t>
            </a:r>
            <a:r>
              <a:rPr lang="zh-CN" sz="1050" b="0" i="1">
                <a:solidFill>
                  <a:srgbClr val="1F4E79"/>
                </a:solidFill>
                <a:latin typeface="Calibri Light" panose="020F0302020204030204" charset="0"/>
                <a:ea typeface="宋体" panose="02010600030101010101" pitchFamily="2" charset="-122"/>
              </a:rPr>
              <a:t>发起活动</a:t>
            </a:r>
            <a:r>
              <a:rPr lang="en-US" sz="1050" b="0" i="1">
                <a:solidFill>
                  <a:srgbClr val="1F4E79"/>
                </a:solidFill>
                <a:latin typeface="Calibri Light" panose="020F0302020204030204" charset="0"/>
                <a:ea typeface="宋体" panose="02010600030101010101" pitchFamily="2" charset="-122"/>
                <a:cs typeface="Times New Roman" panose="02020603050405020304" charset="0"/>
              </a:rPr>
              <a:t> </a:t>
            </a:r>
            <a:endParaRPr lang="zh-CN" altLang="en-US"/>
          </a:p>
        </p:txBody>
      </p:sp>
      <p:graphicFrame>
        <p:nvGraphicFramePr>
          <p:cNvPr id="4" name="表格 3"/>
          <p:cNvGraphicFramePr/>
          <p:nvPr/>
        </p:nvGraphicFramePr>
        <p:xfrm>
          <a:off x="490220" y="1694497"/>
          <a:ext cx="5231765" cy="406400"/>
        </p:xfrm>
        <a:graphic>
          <a:graphicData uri="http://schemas.openxmlformats.org/drawingml/2006/table">
            <a:tbl>
              <a:tblPr firstRow="1" bandRow="1">
                <a:tableStyleId>{5940675A-B579-460E-94D1-54222C63F5DA}</a:tableStyleId>
              </a:tblPr>
              <a:tblGrid>
                <a:gridCol w="1785938"/>
                <a:gridCol w="3446462"/>
              </a:tblGrid>
              <a:tr h="0">
                <a:tc>
                  <a:txBody>
                    <a:bodyPr/>
                    <a:p>
                      <a:pPr indent="0">
                        <a:buNone/>
                      </a:pPr>
                      <a:r>
                        <a:rPr lang="en-US" sz="1200"/>
                        <a:t>用例名称</a:t>
                      </a:r>
                      <a:endParaRPr lang="en-US" altLang="en-US" sz="1200"/>
                    </a:p>
                  </a:txBody>
                  <a:tcPr marL="68580" marR="68580" marT="0" marB="0" vert="horz" anchor="t"/>
                </a:tc>
                <a:tc>
                  <a:txBody>
                    <a:bodyPr/>
                    <a:p>
                      <a:pPr indent="0">
                        <a:buNone/>
                      </a:pPr>
                      <a:r>
                        <a:rPr lang="en-US" sz="1200"/>
                        <a:t>发起活动</a:t>
                      </a:r>
                      <a:endParaRPr lang="en-US" altLang="en-US" sz="1200"/>
                    </a:p>
                  </a:txBody>
                  <a:tcPr marL="68580" marR="68580" marT="0" marB="0" vert="horz" anchor="t"/>
                </a:tc>
              </a:tr>
              <a:tr h="0">
                <a:tc>
                  <a:txBody>
                    <a:bodyPr/>
                    <a:p>
                      <a:pPr indent="0">
                        <a:buNone/>
                      </a:pPr>
                      <a:r>
                        <a:rPr lang="en-US" sz="1200"/>
                        <a:t>标识符</a:t>
                      </a:r>
                      <a:endParaRPr lang="en-US" altLang="en-US" sz="1200"/>
                    </a:p>
                  </a:txBody>
                  <a:tcPr marL="68580" marR="68580" marT="0" marB="0" vert="horz" anchor="t"/>
                </a:tc>
                <a:tc>
                  <a:txBody>
                    <a:bodyPr/>
                    <a:p>
                      <a:pPr indent="0">
                        <a:buNone/>
                      </a:pPr>
                      <a:r>
                        <a:rPr lang="en-US" sz="1200"/>
                        <a:t>UC-R-45</a:t>
                      </a:r>
                      <a:endParaRPr lang="en-US" altLang="en-US" sz="1200"/>
                    </a:p>
                  </a:txBody>
                  <a:tcPr marL="68580" marR="68580" marT="0" marB="0" vert="horz" anchor="t"/>
                </a:tc>
              </a:tr>
              <a:tr h="406400">
                <a:tc>
                  <a:txBody>
                    <a:bodyPr/>
                    <a:p>
                      <a:pPr indent="0">
                        <a:buNone/>
                      </a:pPr>
                      <a:r>
                        <a:rPr lang="en-US" sz="1200"/>
                        <a:t>用例描述</a:t>
                      </a:r>
                      <a:endParaRPr lang="en-US" altLang="en-US" sz="1200"/>
                    </a:p>
                  </a:txBody>
                  <a:tcPr marL="68580" marR="68580" marT="0" marB="0" vert="horz" anchor="t"/>
                </a:tc>
                <a:tc>
                  <a:txBody>
                    <a:bodyPr/>
                    <a:p>
                      <a:pPr indent="0">
                        <a:buNone/>
                      </a:pPr>
                      <a:r>
                        <a:rPr lang="en-US" sz="1200"/>
                        <a:t>注册用户登录之后，可以在主页面地图上点击活动查看地点活动并发起活动</a:t>
                      </a:r>
                      <a:endParaRPr lang="en-US" altLang="en-US" sz="1200"/>
                    </a:p>
                  </a:txBody>
                  <a:tcPr marL="68580" marR="68580" marT="0" marB="0" vert="horz" anchor="t"/>
                </a:tc>
              </a:tr>
              <a:tr h="0">
                <a:tc>
                  <a:txBody>
                    <a:bodyPr/>
                    <a:p>
                      <a:pPr indent="0">
                        <a:buNone/>
                      </a:pPr>
                      <a:r>
                        <a:rPr lang="en-US" sz="1200"/>
                        <a:t>需求来源</a:t>
                      </a:r>
                      <a:endParaRPr lang="en-US" altLang="en-US" sz="1200"/>
                    </a:p>
                  </a:txBody>
                  <a:tcPr marL="68580" marR="68580" marT="0" marB="0" vert="horz" anchor="t"/>
                </a:tc>
                <a:tc>
                  <a:txBody>
                    <a:bodyPr/>
                    <a:p>
                      <a:pPr indent="0">
                        <a:buNone/>
                      </a:pPr>
                      <a:r>
                        <a:rPr lang="en-US" sz="1200"/>
                        <a:t>注册用户</a:t>
                      </a:r>
                      <a:endParaRPr lang="en-US" altLang="en-US" sz="1200"/>
                    </a:p>
                  </a:txBody>
                  <a:tcPr marL="68580" marR="68580" marT="0" marB="0" vert="horz" anchor="t"/>
                </a:tc>
              </a:tr>
              <a:tr h="0">
                <a:tc>
                  <a:txBody>
                    <a:bodyPr/>
                    <a:p>
                      <a:pPr indent="0">
                        <a:buNone/>
                      </a:pPr>
                      <a:r>
                        <a:rPr lang="en-US" sz="1200"/>
                        <a:t>优先级</a:t>
                      </a:r>
                      <a:endParaRPr lang="en-US" altLang="en-US" sz="1200"/>
                    </a:p>
                  </a:txBody>
                  <a:tcPr marL="68580" marR="68580" marT="0" marB="0" vert="horz" anchor="t"/>
                </a:tc>
                <a:tc>
                  <a:txBody>
                    <a:bodyPr/>
                    <a:p>
                      <a:pPr indent="0">
                        <a:buNone/>
                      </a:pPr>
                      <a:r>
                        <a:rPr lang="en-US" sz="1200"/>
                        <a:t>64.29%</a:t>
                      </a:r>
                      <a:endParaRPr lang="en-US" altLang="en-US" sz="1200"/>
                    </a:p>
                  </a:txBody>
                  <a:tcPr marL="68580" marR="68580" marT="0" marB="0" vert="horz" anchor="t"/>
                </a:tc>
              </a:tr>
              <a:tr h="0">
                <a:tc>
                  <a:txBody>
                    <a:bodyPr/>
                    <a:p>
                      <a:pPr indent="0">
                        <a:buNone/>
                      </a:pPr>
                      <a:r>
                        <a:rPr lang="en-US" sz="1200"/>
                        <a:t>参与者</a:t>
                      </a:r>
                      <a:endParaRPr lang="en-US" altLang="en-US" sz="1200"/>
                    </a:p>
                  </a:txBody>
                  <a:tcPr marL="68580" marR="68580" marT="0" marB="0" vert="horz" anchor="t"/>
                </a:tc>
                <a:tc>
                  <a:txBody>
                    <a:bodyPr/>
                    <a:p>
                      <a:pPr indent="0">
                        <a:buNone/>
                      </a:pPr>
                      <a:r>
                        <a:rPr lang="en-US" sz="1200"/>
                        <a:t>注册用户</a:t>
                      </a:r>
                      <a:endParaRPr lang="en-US" altLang="en-US" sz="1200"/>
                    </a:p>
                  </a:txBody>
                  <a:tcPr marL="68580" marR="68580" marT="0" marB="0" vert="horz" anchor="t"/>
                </a:tc>
              </a:tr>
              <a:tr h="0">
                <a:tc>
                  <a:txBody>
                    <a:bodyPr/>
                    <a:p>
                      <a:pPr indent="0">
                        <a:buNone/>
                      </a:pPr>
                      <a:r>
                        <a:rPr lang="en-US" sz="1200"/>
                        <a:t>状态</a:t>
                      </a:r>
                      <a:endParaRPr lang="en-US" altLang="en-US" sz="1200"/>
                    </a:p>
                  </a:txBody>
                  <a:tcPr marL="68580" marR="68580" marT="0" marB="0" vert="horz" anchor="t"/>
                </a:tc>
                <a:tc>
                  <a:txBody>
                    <a:bodyPr/>
                    <a:p>
                      <a:pPr indent="0">
                        <a:buNone/>
                      </a:pPr>
                      <a:r>
                        <a:rPr lang="en-US" sz="1200"/>
                        <a:t>注册用户已经登录</a:t>
                      </a:r>
                      <a:endParaRPr lang="en-US" altLang="en-US" sz="1200"/>
                    </a:p>
                  </a:txBody>
                  <a:tcPr marL="68580" marR="68580" marT="0" marB="0" vert="horz" anchor="t"/>
                </a:tc>
              </a:tr>
              <a:tr h="0">
                <a:tc>
                  <a:txBody>
                    <a:bodyPr/>
                    <a:p>
                      <a:pPr indent="0">
                        <a:buNone/>
                      </a:pPr>
                      <a:r>
                        <a:rPr lang="en-US" sz="1200"/>
                        <a:t>涉众利益</a:t>
                      </a:r>
                      <a:endParaRPr lang="en-US" altLang="en-US" sz="1200"/>
                    </a:p>
                  </a:txBody>
                  <a:tcPr marL="68580" marR="68580" marT="0" marB="0" vert="horz" anchor="t"/>
                </a:tc>
                <a:tc>
                  <a:txBody>
                    <a:bodyPr/>
                    <a:p>
                      <a:pPr indent="0">
                        <a:buNone/>
                      </a:pPr>
                      <a:r>
                        <a:rPr lang="en-US" sz="1200"/>
                        <a:t>注册用户</a:t>
                      </a:r>
                      <a:endParaRPr lang="en-US" altLang="en-US" sz="1200"/>
                    </a:p>
                  </a:txBody>
                  <a:tcPr marL="68580" marR="68580" marT="0" marB="0" vert="horz" anchor="t"/>
                </a:tc>
              </a:tr>
              <a:tr h="0">
                <a:tc>
                  <a:txBody>
                    <a:bodyPr/>
                    <a:p>
                      <a:pPr indent="0">
                        <a:buNone/>
                      </a:pPr>
                      <a:r>
                        <a:rPr lang="en-US" sz="1200"/>
                        <a:t>前置条件</a:t>
                      </a:r>
                      <a:endParaRPr lang="en-US" altLang="en-US" sz="1200"/>
                    </a:p>
                  </a:txBody>
                  <a:tcPr marL="68580" marR="68580" marT="0" marB="0" vert="horz" anchor="t"/>
                </a:tc>
                <a:tc>
                  <a:txBody>
                    <a:bodyPr/>
                    <a:p>
                      <a:pPr indent="0">
                        <a:buNone/>
                      </a:pPr>
                      <a:r>
                        <a:rPr lang="en-US" sz="1200"/>
                        <a:t>注册用户已经登录并且在地点信息页面</a:t>
                      </a:r>
                      <a:endParaRPr lang="en-US" altLang="en-US" sz="1200"/>
                    </a:p>
                  </a:txBody>
                  <a:tcPr marL="68580" marR="68580" marT="0" marB="0" vert="horz" anchor="t"/>
                </a:tc>
              </a:tr>
              <a:tr h="0">
                <a:tc>
                  <a:txBody>
                    <a:bodyPr/>
                    <a:p>
                      <a:pPr indent="0">
                        <a:buNone/>
                      </a:pPr>
                      <a:r>
                        <a:rPr lang="en-US" sz="1200"/>
                        <a:t>后置条件</a:t>
                      </a:r>
                      <a:endParaRPr lang="en-US" altLang="en-US" sz="1200"/>
                    </a:p>
                  </a:txBody>
                  <a:tcPr marL="68580" marR="68580" marT="0" marB="0" vert="horz" anchor="t"/>
                </a:tc>
                <a:tc>
                  <a:txBody>
                    <a:bodyPr/>
                    <a:p>
                      <a:pPr indent="0">
                        <a:buNone/>
                      </a:pPr>
                      <a:r>
                        <a:rPr lang="en-US" sz="1200"/>
                        <a:t>注册用户成功发起活动</a:t>
                      </a:r>
                      <a:endParaRPr lang="en-US" altLang="en-US" sz="1200"/>
                    </a:p>
                  </a:txBody>
                  <a:tcPr marL="68580" marR="68580" marT="0" marB="0" vert="horz" anchor="t"/>
                </a:tc>
              </a:tr>
              <a:tr h="0">
                <a:tc>
                  <a:txBody>
                    <a:bodyPr/>
                    <a:p>
                      <a:pPr indent="0">
                        <a:buNone/>
                      </a:pPr>
                      <a:r>
                        <a:rPr lang="en-US" sz="1200"/>
                        <a:t>用例场景</a:t>
                      </a:r>
                      <a:endParaRPr lang="en-US" altLang="en-US" sz="1200"/>
                    </a:p>
                  </a:txBody>
                  <a:tcPr marL="68580" marR="68580" marT="0" marB="0" vert="horz" anchor="t"/>
                </a:tc>
                <a:tc>
                  <a:txBody>
                    <a:bodyPr/>
                    <a:p>
                      <a:pPr indent="0">
                        <a:buNone/>
                      </a:pPr>
                      <a:r>
                        <a:rPr lang="en-US" sz="1200"/>
                        <a:t>已经登录的注册用户在地点活动页面发起活动</a:t>
                      </a:r>
                      <a:endParaRPr lang="en-US" altLang="en-US" sz="1200"/>
                    </a:p>
                  </a:txBody>
                  <a:tcPr marL="68580" marR="68580" marT="0" marB="0" vert="horz" anchor="t"/>
                </a:tc>
              </a:tr>
              <a:tr h="365760">
                <a:tc>
                  <a:txBody>
                    <a:bodyPr/>
                    <a:p>
                      <a:pPr indent="0">
                        <a:buNone/>
                      </a:pPr>
                      <a:r>
                        <a:rPr lang="en-US" sz="1200"/>
                        <a:t>基本操作流程</a:t>
                      </a:r>
                      <a:endParaRPr lang="en-US" altLang="en-US" sz="1200"/>
                    </a:p>
                  </a:txBody>
                  <a:tcPr marL="68580" marR="68580" marT="0" marB="0" vert="horz" anchor="t"/>
                </a:tc>
                <a:tc>
                  <a:txBody>
                    <a:bodyPr/>
                    <a:p>
                      <a:pPr indent="0">
                        <a:buNone/>
                      </a:pPr>
                      <a:r>
                        <a:rPr lang="en-US" sz="1200"/>
                        <a:t>1.地点信息页面2.点击活动3.进入地点活动页面4．点击发起活动5.填写相关信息6.活动发布</a:t>
                      </a:r>
                      <a:endParaRPr lang="en-US" altLang="en-US" sz="1200"/>
                    </a:p>
                  </a:txBody>
                  <a:tcPr marL="68580" marR="68580" marT="0" marB="0" vert="horz" anchor="t"/>
                </a:tc>
              </a:tr>
              <a:tr h="0">
                <a:tc>
                  <a:txBody>
                    <a:bodyPr/>
                    <a:p>
                      <a:pPr indent="0">
                        <a:buNone/>
                      </a:pPr>
                      <a:r>
                        <a:rPr lang="en-US" sz="1200"/>
                        <a:t>可选操作流程</a:t>
                      </a:r>
                      <a:endParaRPr lang="en-US" altLang="en-US" sz="1200"/>
                    </a:p>
                  </a:txBody>
                  <a:tcPr marL="68580" marR="68580" marT="0" marB="0" vert="horz" anchor="t"/>
                </a:tc>
                <a:tc>
                  <a:txBody>
                    <a:bodyPr/>
                    <a:p>
                      <a:pPr indent="0">
                        <a:buNone/>
                      </a:pPr>
                      <a:r>
                        <a:rPr lang="en-US" sz="1200"/>
                        <a:t>无</a:t>
                      </a:r>
                      <a:endParaRPr lang="en-US" altLang="en-US" sz="1200"/>
                    </a:p>
                  </a:txBody>
                  <a:tcPr marL="68580" marR="68580" marT="0" marB="0" vert="horz" anchor="t"/>
                </a:tc>
              </a:tr>
              <a:tr h="0">
                <a:tc>
                  <a:txBody>
                    <a:bodyPr/>
                    <a:p>
                      <a:pPr indent="0">
                        <a:buNone/>
                      </a:pPr>
                      <a:r>
                        <a:rPr lang="en-US" sz="1200"/>
                        <a:t>异常</a:t>
                      </a:r>
                      <a:endParaRPr lang="en-US" altLang="en-US" sz="1200"/>
                    </a:p>
                  </a:txBody>
                  <a:tcPr marL="68580" marR="68580" marT="0" marB="0" vert="horz" anchor="t"/>
                </a:tc>
                <a:tc>
                  <a:txBody>
                    <a:bodyPr/>
                    <a:p>
                      <a:pPr indent="0">
                        <a:buNone/>
                      </a:pPr>
                      <a:r>
                        <a:rPr lang="en-US" sz="1200"/>
                        <a:t>无</a:t>
                      </a:r>
                      <a:endParaRPr lang="en-US" altLang="en-US" sz="1200"/>
                    </a:p>
                  </a:txBody>
                  <a:tcPr marL="68580" marR="68580" marT="0" marB="0" vert="horz" anchor="t"/>
                </a:tc>
              </a:tr>
              <a:tr h="0">
                <a:tc>
                  <a:txBody>
                    <a:bodyPr/>
                    <a:p>
                      <a:pPr indent="0">
                        <a:buNone/>
                      </a:pPr>
                      <a:r>
                        <a:rPr lang="en-US" sz="1200"/>
                        <a:t>业务规则</a:t>
                      </a:r>
                      <a:endParaRPr lang="en-US" altLang="en-US" sz="1200"/>
                    </a:p>
                  </a:txBody>
                  <a:tcPr marL="68580" marR="68580" marT="0" marB="0" vert="horz" anchor="t"/>
                </a:tc>
                <a:tc>
                  <a:txBody>
                    <a:bodyPr/>
                    <a:p>
                      <a:pPr indent="0">
                        <a:buNone/>
                      </a:pPr>
                      <a:r>
                        <a:rPr lang="en-US" sz="1200"/>
                        <a:t>无</a:t>
                      </a:r>
                      <a:endParaRPr lang="en-US" altLang="en-US" sz="1200"/>
                    </a:p>
                  </a:txBody>
                  <a:tcPr marL="68580" marR="68580" marT="0" marB="0" vert="horz" anchor="t"/>
                </a:tc>
              </a:tr>
              <a:tr h="0">
                <a:tc>
                  <a:txBody>
                    <a:bodyPr/>
                    <a:p>
                      <a:pPr indent="0">
                        <a:buNone/>
                      </a:pPr>
                      <a:r>
                        <a:rPr lang="en-US" sz="1200"/>
                        <a:t>输入</a:t>
                      </a:r>
                      <a:endParaRPr lang="en-US" altLang="en-US" sz="1200"/>
                    </a:p>
                  </a:txBody>
                  <a:tcPr marL="68580" marR="68580" marT="0" marB="0" vert="horz" anchor="t"/>
                </a:tc>
                <a:tc>
                  <a:txBody>
                    <a:bodyPr/>
                    <a:p>
                      <a:pPr indent="0">
                        <a:buNone/>
                      </a:pPr>
                      <a:r>
                        <a:rPr lang="en-US" sz="1200"/>
                        <a:t>无</a:t>
                      </a:r>
                      <a:endParaRPr lang="en-US" altLang="en-US" sz="1200"/>
                    </a:p>
                  </a:txBody>
                  <a:tcPr marL="68580" marR="68580" marT="0" marB="0" vert="horz" anchor="t"/>
                </a:tc>
              </a:tr>
              <a:tr h="0">
                <a:tc>
                  <a:txBody>
                    <a:bodyPr/>
                    <a:p>
                      <a:pPr indent="0">
                        <a:buNone/>
                      </a:pPr>
                      <a:r>
                        <a:rPr lang="en-US" sz="1200"/>
                        <a:t>输出</a:t>
                      </a:r>
                      <a:endParaRPr lang="en-US" altLang="en-US" sz="1200"/>
                    </a:p>
                  </a:txBody>
                  <a:tcPr marL="68580" marR="68580" marT="0" marB="0" vert="horz" anchor="t"/>
                </a:tc>
                <a:tc>
                  <a:txBody>
                    <a:bodyPr/>
                    <a:p>
                      <a:pPr indent="0">
                        <a:buNone/>
                      </a:pPr>
                      <a:r>
                        <a:rPr lang="en-US" sz="1200"/>
                        <a:t>无</a:t>
                      </a:r>
                      <a:endParaRPr lang="en-US" altLang="en-US" sz="1200"/>
                    </a:p>
                  </a:txBody>
                  <a:tcPr marL="68580" marR="68580" marT="0" marB="0" vert="horz" anchor="t"/>
                </a:tc>
              </a:tr>
              <a:tr h="0">
                <a:tc>
                  <a:txBody>
                    <a:bodyPr/>
                    <a:p>
                      <a:pPr indent="0">
                        <a:buNone/>
                      </a:pPr>
                      <a:r>
                        <a:rPr lang="en-US" sz="1200"/>
                        <a:t>被包含的用例</a:t>
                      </a:r>
                      <a:endParaRPr lang="en-US" altLang="en-US" sz="1200"/>
                    </a:p>
                  </a:txBody>
                  <a:tcPr marL="68580" marR="68580" marT="0" marB="0" vert="horz" anchor="t"/>
                </a:tc>
                <a:tc>
                  <a:txBody>
                    <a:bodyPr/>
                    <a:p>
                      <a:pPr indent="0">
                        <a:buNone/>
                      </a:pPr>
                      <a:r>
                        <a:rPr lang="en-US" sz="1200"/>
                        <a:t>无</a:t>
                      </a:r>
                      <a:endParaRPr lang="en-US" altLang="en-US" sz="1200"/>
                    </a:p>
                  </a:txBody>
                  <a:tcPr marL="68580" marR="68580" marT="0" marB="0" vert="horz" anchor="t"/>
                </a:tc>
              </a:tr>
              <a:tr h="0">
                <a:tc>
                  <a:txBody>
                    <a:bodyPr/>
                    <a:p>
                      <a:pPr indent="0">
                        <a:buNone/>
                      </a:pPr>
                      <a:r>
                        <a:rPr lang="en-US" sz="1200"/>
                        <a:t>被扩展的用例</a:t>
                      </a:r>
                      <a:endParaRPr lang="en-US" altLang="en-US" sz="1200"/>
                    </a:p>
                  </a:txBody>
                  <a:tcPr marL="68580" marR="68580" marT="0" marB="0" vert="horz" anchor="t"/>
                </a:tc>
                <a:tc>
                  <a:txBody>
                    <a:bodyPr/>
                    <a:p>
                      <a:pPr indent="0">
                        <a:buNone/>
                      </a:pPr>
                      <a:r>
                        <a:rPr lang="en-US" sz="1200"/>
                        <a:t>无</a:t>
                      </a:r>
                      <a:endParaRPr lang="en-US" altLang="en-US" sz="1200"/>
                    </a:p>
                  </a:txBody>
                  <a:tcPr marL="68580" marR="68580" marT="0" marB="0" vert="horz" anchor="t"/>
                </a:tc>
              </a:tr>
              <a:tr h="0">
                <a:tc>
                  <a:txBody>
                    <a:bodyPr/>
                    <a:p>
                      <a:pPr indent="0">
                        <a:buNone/>
                      </a:pPr>
                      <a:r>
                        <a:rPr lang="en-US" sz="1200"/>
                        <a:t>数据字典</a:t>
                      </a:r>
                      <a:endParaRPr lang="en-US" altLang="en-US" sz="1200"/>
                    </a:p>
                  </a:txBody>
                  <a:tcPr marL="68580" marR="68580" marT="0" marB="0" vert="horz" anchor="t"/>
                </a:tc>
                <a:tc>
                  <a:txBody>
                    <a:bodyPr/>
                    <a:p>
                      <a:pPr indent="0">
                        <a:buNone/>
                      </a:pPr>
                      <a:r>
                        <a:rPr lang="en-US" sz="1200"/>
                        <a:t>活动表，地点表</a:t>
                      </a:r>
                      <a:endParaRPr lang="en-US" altLang="en-US" sz="1200"/>
                    </a:p>
                  </a:txBody>
                  <a:tcPr marL="68580" marR="68580" marT="0" marB="0" vert="horz" anchor="t"/>
                </a:tc>
              </a:tr>
              <a:tr h="182880">
                <a:tc>
                  <a:txBody>
                    <a:bodyPr/>
                    <a:p>
                      <a:pPr indent="0">
                        <a:buNone/>
                      </a:pPr>
                      <a:r>
                        <a:rPr lang="en-US" sz="1200"/>
                        <a:t>对话框图</a:t>
                      </a:r>
                      <a:endParaRPr lang="en-US" altLang="en-US" sz="1200"/>
                    </a:p>
                  </a:txBody>
                  <a:tcPr marL="68580" marR="68580" marT="0" marB="0" vert="horz" anchor="t"/>
                </a:tc>
                <a:tc>
                  <a:txBody>
                    <a:bodyPr/>
                    <a:p>
                      <a:pPr indent="0">
                        <a:buNone/>
                      </a:pPr>
                      <a:r>
                        <a:rPr lang="en-US" sz="1200"/>
                        <a:t>个人中心－地点活动</a:t>
                      </a:r>
                      <a:endParaRPr lang="en-US" altLang="en-US" sz="1200"/>
                    </a:p>
                  </a:txBody>
                  <a:tcPr marL="68580" marR="68580" marT="0" marB="0" vert="horz" anchor="t"/>
                </a:tc>
              </a:tr>
              <a:tr h="0">
                <a:tc>
                  <a:txBody>
                    <a:bodyPr/>
                    <a:p>
                      <a:pPr indent="0">
                        <a:buNone/>
                      </a:pPr>
                      <a:r>
                        <a:rPr lang="en-US" sz="1200"/>
                        <a:t>用户界面</a:t>
                      </a:r>
                      <a:endParaRPr lang="en-US" altLang="en-US" sz="1200"/>
                    </a:p>
                  </a:txBody>
                  <a:tcPr marL="68580" marR="68580" marT="0" marB="0" vert="horz" anchor="t"/>
                </a:tc>
                <a:tc>
                  <a:txBody>
                    <a:bodyPr/>
                    <a:p>
                      <a:pPr indent="0">
                        <a:buNone/>
                      </a:pPr>
                      <a:r>
                        <a:rPr lang="en-US" sz="1200"/>
                        <a:t>主页面－地点信息</a:t>
                      </a:r>
                      <a:endParaRPr lang="en-US" altLang="en-US" sz="1200"/>
                    </a:p>
                  </a:txBody>
                  <a:tcPr marL="68580" marR="68580" marT="0" marB="0" vert="horz" anchor="t"/>
                </a:tc>
              </a:tr>
              <a:tr h="0">
                <a:tc>
                  <a:txBody>
                    <a:bodyPr/>
                    <a:p>
                      <a:pPr indent="0">
                        <a:buNone/>
                      </a:pPr>
                      <a:r>
                        <a:rPr lang="en-US" sz="1200"/>
                        <a:t>修改历史记录</a:t>
                      </a:r>
                      <a:endParaRPr lang="en-US" altLang="en-US" sz="1200"/>
                    </a:p>
                  </a:txBody>
                  <a:tcPr marL="68580" marR="68580" marT="0" marB="0" vert="horz" anchor="t"/>
                </a:tc>
                <a:tc>
                  <a:txBody>
                    <a:bodyPr/>
                    <a:p>
                      <a:pPr indent="0">
                        <a:buNone/>
                      </a:pPr>
                      <a:r>
                        <a:rPr lang="en-US" sz="1200"/>
                        <a:t>填写表格——刘浥</a:t>
                      </a:r>
                      <a:endParaRPr lang="en-US" altLang="en-US" sz="1200"/>
                    </a:p>
                  </a:txBody>
                  <a:tcPr marL="68580" marR="68580" marT="0" marB="0" vert="horz" anchor="t"/>
                </a:tc>
              </a:tr>
            </a:tbl>
          </a:graphicData>
        </a:graphic>
      </p:graphicFrame>
      <p:sp>
        <p:nvSpPr>
          <p:cNvPr id="8" name="文本框 7"/>
          <p:cNvSpPr txBox="1"/>
          <p:nvPr/>
        </p:nvSpPr>
        <p:spPr>
          <a:xfrm>
            <a:off x="8399780" y="3002280"/>
            <a:ext cx="2957830" cy="1568450"/>
          </a:xfrm>
          <a:prstGeom prst="rect">
            <a:avLst/>
          </a:prstGeom>
          <a:noFill/>
        </p:spPr>
        <p:txBody>
          <a:bodyPr wrap="square" rtlCol="0">
            <a:spAutoFit/>
          </a:bodyPr>
          <a:p>
            <a:r>
              <a:rPr lang="zh-CN" altLang="en-US" i="1"/>
              <a:t>摘自</a:t>
            </a:r>
            <a:r>
              <a:rPr lang="zh-CN" altLang="en-US" i="1">
                <a:hlinkClick r:id="rId1" tooltip="" action="ppaction://hlinkfile"/>
              </a:rPr>
              <a:t>用例文档</a:t>
            </a:r>
            <a:r>
              <a:rPr lang="zh-CN" altLang="en-US" i="1"/>
              <a:t>，</a:t>
            </a:r>
            <a:endParaRPr lang="zh-CN" altLang="en-US" i="1"/>
          </a:p>
          <a:p>
            <a:endParaRPr lang="zh-CN" altLang="en-US" i="1"/>
          </a:p>
          <a:p>
            <a:r>
              <a:rPr lang="zh-CN" altLang="en-US" i="1"/>
              <a:t>采用模板</a:t>
            </a:r>
            <a:r>
              <a:rPr lang="en-US" altLang="zh-CN" i="1"/>
              <a:t>ISO-9001</a:t>
            </a:r>
            <a:endParaRPr lang="en-US" altLang="zh-CN" i="1"/>
          </a:p>
          <a:p>
            <a:r>
              <a:rPr lang="zh-CN" altLang="en-US" i="1"/>
              <a:t>画图使用工具：</a:t>
            </a:r>
            <a:r>
              <a:rPr lang="en-US" altLang="zh-CN" i="1"/>
              <a:t>visio</a:t>
            </a:r>
            <a:endParaRPr lang="en-US" altLang="zh-CN" i="1"/>
          </a:p>
        </p:txBody>
      </p:sp>
      <p:pic>
        <p:nvPicPr>
          <p:cNvPr id="9" name="图片 8" descr="Screenshot_2019-01-16-04-48-53-693"/>
          <p:cNvPicPr>
            <a:picLocks noChangeAspect="1"/>
          </p:cNvPicPr>
          <p:nvPr/>
        </p:nvPicPr>
        <p:blipFill>
          <a:blip r:embed="rId2"/>
          <a:stretch>
            <a:fillRect/>
          </a:stretch>
        </p:blipFill>
        <p:spPr>
          <a:xfrm>
            <a:off x="5450205" y="1300480"/>
            <a:ext cx="3038204" cy="5400040"/>
          </a:xfrm>
          <a:prstGeom prst="rect">
            <a:avLst/>
          </a:prstGeom>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用例文档</a:t>
            </a:r>
            <a:r>
              <a:rPr lang="en-US" altLang="zh-CN" sz="4800" dirty="0">
                <a:latin typeface="微软雅黑" panose="020B0503020204020204" pitchFamily="34" charset="-122"/>
                <a:ea typeface="微软雅黑" panose="020B0503020204020204" pitchFamily="34" charset="-122"/>
              </a:rPr>
              <a:t>[19,20]</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8" name="文本框 7"/>
          <p:cNvSpPr txBox="1"/>
          <p:nvPr/>
        </p:nvSpPr>
        <p:spPr>
          <a:xfrm>
            <a:off x="7762875" y="3002280"/>
            <a:ext cx="2957830" cy="1568450"/>
          </a:xfrm>
          <a:prstGeom prst="rect">
            <a:avLst/>
          </a:prstGeom>
          <a:noFill/>
        </p:spPr>
        <p:txBody>
          <a:bodyPr wrap="square" rtlCol="0">
            <a:spAutoFit/>
          </a:bodyPr>
          <a:p>
            <a:r>
              <a:rPr lang="zh-CN" altLang="en-US" i="1"/>
              <a:t>摘自</a:t>
            </a:r>
            <a:r>
              <a:rPr lang="zh-CN" altLang="en-US" i="1">
                <a:hlinkClick r:id="rId1" action="ppaction://hlinkfile"/>
              </a:rPr>
              <a:t>用例文档</a:t>
            </a:r>
            <a:r>
              <a:rPr lang="zh-CN" altLang="en-US" i="1"/>
              <a:t>，</a:t>
            </a:r>
            <a:endParaRPr lang="zh-CN" altLang="en-US" i="1"/>
          </a:p>
          <a:p>
            <a:endParaRPr lang="zh-CN" altLang="en-US" i="1"/>
          </a:p>
          <a:p>
            <a:r>
              <a:rPr lang="zh-CN" altLang="en-US" i="1"/>
              <a:t>采用模板</a:t>
            </a:r>
            <a:r>
              <a:rPr lang="en-US" altLang="zh-CN" i="1"/>
              <a:t>ISO-9001</a:t>
            </a:r>
            <a:endParaRPr lang="en-US" altLang="zh-CN" i="1"/>
          </a:p>
          <a:p>
            <a:r>
              <a:rPr lang="zh-CN" altLang="en-US" i="1"/>
              <a:t>画图使用工具：</a:t>
            </a:r>
            <a:r>
              <a:rPr lang="en-US" altLang="zh-CN" i="1"/>
              <a:t>visio</a:t>
            </a:r>
            <a:endParaRPr lang="en-US" altLang="zh-CN" i="1"/>
          </a:p>
        </p:txBody>
      </p:sp>
      <p:pic>
        <p:nvPicPr>
          <p:cNvPr id="9" name="图片 8" descr="Screenshot_2019-01-16-04-48-53-693"/>
          <p:cNvPicPr>
            <a:picLocks noChangeAspect="1"/>
          </p:cNvPicPr>
          <p:nvPr/>
        </p:nvPicPr>
        <p:blipFill>
          <a:blip r:embed="rId2"/>
          <a:stretch>
            <a:fillRect/>
          </a:stretch>
        </p:blipFill>
        <p:spPr>
          <a:xfrm>
            <a:off x="4246245" y="1217930"/>
            <a:ext cx="3038204" cy="5400040"/>
          </a:xfrm>
          <a:prstGeom prst="rect">
            <a:avLst/>
          </a:prstGeom>
        </p:spPr>
      </p:pic>
      <p:pic>
        <p:nvPicPr>
          <p:cNvPr id="10" name="图片 6" descr="IMG_256"/>
          <p:cNvPicPr>
            <a:picLocks noChangeAspect="1"/>
          </p:cNvPicPr>
          <p:nvPr/>
        </p:nvPicPr>
        <p:blipFill>
          <a:blip r:embed="rId3"/>
          <a:stretch>
            <a:fillRect/>
          </a:stretch>
        </p:blipFill>
        <p:spPr>
          <a:xfrm>
            <a:off x="804545" y="1270635"/>
            <a:ext cx="3178810" cy="5095240"/>
          </a:xfrm>
          <a:prstGeom prst="rect">
            <a:avLst/>
          </a:prstGeom>
          <a:noFill/>
          <a:ln w="9525">
            <a:noFill/>
          </a:ln>
          <a:effectLst>
            <a:outerShdw blurRad="63500" sx="102000" sy="102000" algn="ctr" rotWithShape="0">
              <a:prstClr val="black">
                <a:alpha val="40000"/>
              </a:prstClr>
            </a:outerShdw>
          </a:effectLst>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en-US" altLang="zh-CN" sz="4800" dirty="0">
                <a:latin typeface="微软雅黑" panose="020B0503020204020204" pitchFamily="34" charset="-122"/>
                <a:ea typeface="微软雅黑" panose="020B0503020204020204" pitchFamily="34" charset="-122"/>
              </a:rPr>
              <a:t>SRS[21,26,27,28,29,31,32,40]</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提问</a:t>
            </a:r>
            <a:endParaRPr lang="zh-CN" altLang="en-US"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2"/>
          <p:cNvSpPr txBox="1"/>
          <p:nvPr/>
        </p:nvSpPr>
        <p:spPr>
          <a:xfrm>
            <a:off x="299280" y="2902911"/>
            <a:ext cx="11521280" cy="738654"/>
          </a:xfrm>
          <a:prstGeom prst="rect">
            <a:avLst/>
          </a:prstGeom>
          <a:noFill/>
        </p:spPr>
        <p:txBody>
          <a:bodyPr wrap="square" lIns="121908" tIns="60955" rIns="121908" bIns="60955" rtlCol="0">
            <a:spAutoFit/>
          </a:bodyPr>
          <a:lstStyle/>
          <a:p>
            <a:pPr algn="ctr"/>
            <a:r>
              <a:rPr lang="en-US" altLang="zh-CN" sz="4000" b="1" dirty="0" smtClean="0">
                <a:latin typeface="微软雅黑" panose="020B0503020204020204" pitchFamily="34" charset="-122"/>
                <a:ea typeface="微软雅黑" panose="020B0503020204020204" pitchFamily="34" charset="-122"/>
              </a:rPr>
              <a:t>Rational software architect</a:t>
            </a:r>
            <a:r>
              <a:rPr lang="zh-CN" altLang="en-US" sz="4000" b="1" dirty="0" smtClean="0">
                <a:latin typeface="微软雅黑" panose="020B0503020204020204" pitchFamily="34" charset="-122"/>
                <a:ea typeface="微软雅黑" panose="020B0503020204020204" pitchFamily="34" charset="-122"/>
              </a:rPr>
              <a:t>介绍</a:t>
            </a:r>
            <a:endParaRPr lang="zh-CN" altLang="en-US" sz="4000" b="1" dirty="0">
              <a:latin typeface="微软雅黑" panose="020B0503020204020204" pitchFamily="34" charset="-122"/>
              <a:ea typeface="微软雅黑" panose="020B0503020204020204" pitchFamily="34" charset="-122"/>
            </a:endParaRPr>
          </a:p>
        </p:txBody>
      </p:sp>
      <p:sp>
        <p:nvSpPr>
          <p:cNvPr id="78" name="Parallelogram 77"/>
          <p:cNvSpPr/>
          <p:nvPr/>
        </p:nvSpPr>
        <p:spPr>
          <a:xfrm>
            <a:off x="719403"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79" name="Parallelogram 78"/>
          <p:cNvSpPr/>
          <p:nvPr/>
        </p:nvSpPr>
        <p:spPr>
          <a:xfrm rot="10800000">
            <a:off x="10512492"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a:solidFill>
                <a:schemeClr val="tx1"/>
              </a:solidFill>
            </a:endParaRPr>
          </a:p>
        </p:txBody>
      </p:sp>
      <p:grpSp>
        <p:nvGrpSpPr>
          <p:cNvPr id="24" name="Group 3"/>
          <p:cNvGrpSpPr/>
          <p:nvPr/>
        </p:nvGrpSpPr>
        <p:grpSpPr bwMode="auto">
          <a:xfrm>
            <a:off x="1007437" y="1412778"/>
            <a:ext cx="10488084" cy="4195233"/>
            <a:chOff x="460" y="1187"/>
            <a:chExt cx="4955" cy="1982"/>
          </a:xfrm>
        </p:grpSpPr>
        <p:sp>
          <p:nvSpPr>
            <p:cNvPr id="25"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61"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79"/>
                                        </p:tgtEl>
                                        <p:attrNameLst>
                                          <p:attrName>style.visibility</p:attrName>
                                        </p:attrNameLst>
                                      </p:cBhvr>
                                      <p:to>
                                        <p:strVal val="visible"/>
                                      </p:to>
                                    </p:set>
                                    <p:animEffect transition="in" filter="fade">
                                      <p:cBhvr>
                                        <p:cTn id="18" dur="1000"/>
                                        <p:tgtEl>
                                          <p:spTgt spid="79"/>
                                        </p:tgtEl>
                                      </p:cBhvr>
                                    </p:animEffect>
                                    <p:anim calcmode="lin" valueType="num">
                                      <p:cBhvr>
                                        <p:cTn id="19" dur="1000" fill="hold"/>
                                        <p:tgtEl>
                                          <p:spTgt spid="79"/>
                                        </p:tgtEl>
                                        <p:attrNameLst>
                                          <p:attrName>ppt_x</p:attrName>
                                        </p:attrNameLst>
                                      </p:cBhvr>
                                      <p:tavLst>
                                        <p:tav tm="0">
                                          <p:val>
                                            <p:strVal val="#ppt_x"/>
                                          </p:val>
                                        </p:tav>
                                        <p:tav tm="100000">
                                          <p:val>
                                            <p:strVal val="#ppt_x"/>
                                          </p:val>
                                        </p:tav>
                                      </p:tavLst>
                                    </p:anim>
                                    <p:anim calcmode="lin" valueType="num">
                                      <p:cBhvr>
                                        <p:cTn id="20"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8" grpId="0" animBg="1"/>
      <p:bldP spid="7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提问</a:t>
            </a:r>
            <a:endParaRPr lang="zh-CN" altLang="en-US"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0" y="6501544"/>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lang="zh-CN" altLang="en-US" sz="4800" dirty="0" smtClean="0">
                <a:latin typeface="微软雅黑" panose="020B0503020204020204" pitchFamily="34" charset="-122"/>
                <a:ea typeface="微软雅黑" panose="020B0503020204020204" pitchFamily="34" charset="-122"/>
              </a:rPr>
              <a:t>参考文献</a:t>
            </a:r>
            <a:endParaRPr lang="zh-CN" altLang="en-US"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100743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171"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6</a:t>
            </a:r>
            <a:r>
              <a:rPr lang="en-US" altLang="zh-CN" dirty="0" smtClean="0">
                <a:solidFill>
                  <a:schemeClr val="bg1"/>
                </a:solidFill>
              </a:rPr>
              <a:t>1</a:t>
            </a:r>
            <a:endParaRPr lang="en-US" dirty="0">
              <a:solidFill>
                <a:schemeClr val="bg1"/>
              </a:solidFill>
            </a:endParaRPr>
          </a:p>
        </p:txBody>
      </p:sp>
      <p:sp>
        <p:nvSpPr>
          <p:cNvPr id="4" name="TextBox 3"/>
          <p:cNvSpPr txBox="1"/>
          <p:nvPr/>
        </p:nvSpPr>
        <p:spPr>
          <a:xfrm>
            <a:off x="557547" y="2262520"/>
            <a:ext cx="11600099" cy="4278094"/>
          </a:xfrm>
          <a:prstGeom prst="rect">
            <a:avLst/>
          </a:prstGeom>
          <a:noFill/>
        </p:spPr>
        <p:txBody>
          <a:bodyPr wrap="none" rtlCol="0">
            <a:spAutoFit/>
          </a:bodyPr>
          <a:lstStyle/>
          <a:p>
            <a:r>
              <a:rPr lang="en-US" altLang="zh-CN" sz="1800" b="1" dirty="0" smtClean="0"/>
              <a:t>[1] UML</a:t>
            </a:r>
            <a:r>
              <a:rPr lang="zh-CN" altLang="en-US" sz="1800" b="1" dirty="0" smtClean="0"/>
              <a:t>建模工具</a:t>
            </a:r>
            <a:r>
              <a:rPr lang="en-US" altLang="zh-CN" sz="1800" b="1" dirty="0" smtClean="0"/>
              <a:t> . </a:t>
            </a:r>
            <a:r>
              <a:rPr lang="zh-CN" altLang="en-US" sz="1800" b="1" dirty="0" smtClean="0"/>
              <a:t>最</a:t>
            </a:r>
            <a:r>
              <a:rPr lang="zh-CN" altLang="en-US" sz="1800" b="1" dirty="0"/>
              <a:t>全</a:t>
            </a:r>
            <a:r>
              <a:rPr lang="en-US" altLang="zh-CN" sz="1800" b="1" dirty="0"/>
              <a:t>UML</a:t>
            </a:r>
            <a:r>
              <a:rPr lang="zh-CN" altLang="en-US" sz="1800" b="1" dirty="0"/>
              <a:t>建模之状态图</a:t>
            </a:r>
            <a:r>
              <a:rPr lang="zh-CN" altLang="en-US" sz="1800" b="1" dirty="0" smtClean="0"/>
              <a:t>详解</a:t>
            </a:r>
            <a:r>
              <a:rPr lang="en-US" altLang="zh-CN" dirty="0"/>
              <a:t>[</a:t>
            </a:r>
            <a:r>
              <a:rPr lang="en-US" altLang="zh-CN" dirty="0" smtClean="0"/>
              <a:t>J/OL]</a:t>
            </a:r>
            <a:r>
              <a:rPr lang="en-US" altLang="zh-CN" dirty="0"/>
              <a:t>.</a:t>
            </a:r>
            <a:r>
              <a:rPr lang="en-US" altLang="zh-CN" sz="1800" b="1" dirty="0" smtClean="0">
                <a:hlinkClick r:id="rId1"/>
              </a:rPr>
              <a:t>https</a:t>
            </a:r>
            <a:r>
              <a:rPr lang="en-US" altLang="zh-CN" sz="1800" b="1" dirty="0">
                <a:hlinkClick r:id="rId1"/>
              </a:rPr>
              <a:t>://blog.csdn.net/aswallow0323/article/details/69240452</a:t>
            </a:r>
            <a:endParaRPr lang="en-US" altLang="zh-CN" sz="1800" b="1" dirty="0"/>
          </a:p>
          <a:p>
            <a:r>
              <a:rPr lang="en-US" altLang="zh-CN" sz="1800" b="1" dirty="0" smtClean="0"/>
              <a:t>.</a:t>
            </a:r>
            <a:r>
              <a:rPr lang="en-US" altLang="zh-CN" sz="1800" dirty="0" smtClean="0"/>
              <a:t>2017-04-05</a:t>
            </a:r>
            <a:endParaRPr lang="en-US" altLang="zh-CN" sz="1800" dirty="0" smtClean="0"/>
          </a:p>
          <a:p>
            <a:endParaRPr lang="en-US" altLang="zh-CN" sz="2000" b="1" dirty="0"/>
          </a:p>
          <a:p>
            <a:r>
              <a:rPr lang="en-US" altLang="zh-CN" sz="1800" b="1" u="sng" dirty="0" smtClean="0"/>
              <a:t>[2]</a:t>
            </a:r>
            <a:r>
              <a:rPr lang="zh-CN" altLang="en-US" sz="1800" b="1" u="sng" dirty="0" smtClean="0"/>
              <a:t>薛瑄</a:t>
            </a:r>
            <a:r>
              <a:rPr lang="en-US" altLang="zh-CN" sz="1800" b="1" u="sng" dirty="0" smtClean="0"/>
              <a:t>. </a:t>
            </a:r>
            <a:r>
              <a:rPr lang="en-US" altLang="zh-CN" sz="2000" b="1" dirty="0"/>
              <a:t>Rational Software Architect </a:t>
            </a:r>
            <a:r>
              <a:rPr lang="zh-CN" altLang="en-US" sz="2000" b="1" dirty="0"/>
              <a:t>的介绍和基础</a:t>
            </a:r>
            <a:r>
              <a:rPr lang="zh-CN" altLang="en-US" sz="2000" b="1" dirty="0" smtClean="0"/>
              <a:t>教程</a:t>
            </a:r>
            <a:r>
              <a:rPr lang="en-US" altLang="zh-CN" dirty="0" smtClean="0"/>
              <a:t>[</a:t>
            </a:r>
            <a:r>
              <a:rPr lang="en-US" altLang="zh-CN" dirty="0"/>
              <a:t>J/OL</a:t>
            </a:r>
            <a:r>
              <a:rPr lang="en-US" altLang="zh-CN" dirty="0" smtClean="0"/>
              <a:t>].</a:t>
            </a:r>
            <a:r>
              <a:rPr lang="en-US" altLang="zh-CN" sz="1800" b="1" u="sng" dirty="0" smtClean="0"/>
              <a:t> </a:t>
            </a:r>
            <a:endParaRPr lang="en-US" altLang="zh-CN" sz="1800" b="1" u="sng" dirty="0"/>
          </a:p>
          <a:p>
            <a:r>
              <a:rPr lang="en-US" altLang="zh-CN" sz="1800" dirty="0">
                <a:latin typeface="微软雅黑" panose="020B0503020204020204" pitchFamily="34" charset="-122"/>
                <a:ea typeface="微软雅黑" panose="020B0503020204020204" pitchFamily="34" charset="-122"/>
              </a:rPr>
              <a:t>https://blog.csdn.net/xx326664162/article/details/51122672</a:t>
            </a:r>
            <a:r>
              <a:rPr lang="en-US" altLang="zh-CN" sz="1800" dirty="0" smtClean="0"/>
              <a:t>. </a:t>
            </a:r>
            <a:r>
              <a:rPr lang="en-US" altLang="zh-CN" sz="2000" dirty="0" smtClean="0"/>
              <a:t>2016-04-11</a:t>
            </a:r>
            <a:r>
              <a:rPr lang="en-US" altLang="zh-CN" sz="1800" dirty="0" smtClean="0">
                <a:latin typeface="微软雅黑" panose="020B0503020204020204" pitchFamily="34" charset="-122"/>
                <a:ea typeface="微软雅黑" panose="020B0503020204020204" pitchFamily="34" charset="-122"/>
              </a:rPr>
              <a:t>.</a:t>
            </a:r>
            <a:endParaRPr lang="en-US" altLang="zh-CN" sz="1800" dirty="0" smtClean="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r>
              <a:rPr lang="en-US" altLang="zh-CN" sz="1800" dirty="0" smtClean="0">
                <a:latin typeface="微软雅黑" panose="020B0503020204020204" pitchFamily="34" charset="-122"/>
                <a:ea typeface="微软雅黑" panose="020B0503020204020204" pitchFamily="34" charset="-122"/>
              </a:rPr>
              <a:t>[3]</a:t>
            </a:r>
            <a:r>
              <a:rPr lang="zh-CN" altLang="en-US" sz="1800" b="1" u="sng" dirty="0"/>
              <a:t>嗨！我是小笼包</a:t>
            </a:r>
            <a:r>
              <a:rPr lang="en-US" altLang="zh-CN" sz="1800" b="1" u="sng" dirty="0"/>
              <a:t>. UML</a:t>
            </a:r>
            <a:r>
              <a:rPr lang="zh-CN" altLang="en-US" sz="1800" b="1" u="sng" dirty="0"/>
              <a:t>建模</a:t>
            </a:r>
            <a:r>
              <a:rPr lang="en-US" altLang="zh-CN" sz="1800" b="1" u="sng" dirty="0"/>
              <a:t>—</a:t>
            </a:r>
            <a:r>
              <a:rPr lang="zh-CN" altLang="en-US" sz="1800" b="1" u="sng" dirty="0"/>
              <a:t>用例图（</a:t>
            </a:r>
            <a:r>
              <a:rPr lang="en-US" altLang="zh-CN" sz="1800" b="1" u="sng" dirty="0"/>
              <a:t>Use Case Diagram</a:t>
            </a:r>
            <a:r>
              <a:rPr lang="zh-CN" altLang="en-US" sz="1800" b="1" u="sng" dirty="0"/>
              <a:t>）</a:t>
            </a:r>
            <a:r>
              <a:rPr lang="en-US" altLang="zh-CN" sz="1800" dirty="0"/>
              <a:t>[J/OL].</a:t>
            </a:r>
            <a:r>
              <a:rPr lang="en-US" altLang="zh-CN" sz="1800" b="1" u="sng" dirty="0"/>
              <a:t> </a:t>
            </a:r>
            <a:endParaRPr lang="en-US" altLang="zh-CN" sz="1800" b="1" u="sng" dirty="0"/>
          </a:p>
          <a:p>
            <a:r>
              <a:rPr lang="en-US" altLang="zh-CN" sz="1800" dirty="0" smtClean="0">
                <a:latin typeface="微软雅黑" panose="020B0503020204020204" pitchFamily="34" charset="-122"/>
                <a:ea typeface="微软雅黑" panose="020B0503020204020204" pitchFamily="34" charset="-122"/>
                <a:hlinkClick r:id="rId2"/>
              </a:rPr>
              <a:t>https://www.cnblogs.com/xiaolongbao-lzh/p/4590897.html</a:t>
            </a:r>
            <a:r>
              <a:rPr lang="en-US" altLang="zh-CN" sz="1800" dirty="0" smtClean="0">
                <a:latin typeface="微软雅黑" panose="020B0503020204020204" pitchFamily="34" charset="-122"/>
                <a:ea typeface="微软雅黑" panose="020B0503020204020204" pitchFamily="34" charset="-122"/>
              </a:rPr>
              <a:t> </a:t>
            </a:r>
            <a:r>
              <a:rPr lang="en-US" altLang="zh-CN" sz="1800" dirty="0" smtClean="0"/>
              <a:t>. </a:t>
            </a:r>
            <a:r>
              <a:rPr lang="en-US" altLang="zh-CN" sz="1800" dirty="0"/>
              <a:t>2015-06-20 </a:t>
            </a:r>
            <a:r>
              <a:rPr lang="en-US" altLang="zh-CN" sz="1800" dirty="0" smtClean="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endParaRPr lang="en-US" altLang="zh-CN" sz="1800" dirty="0" smtClean="0">
              <a:latin typeface="微软雅黑" panose="020B0503020204020204" pitchFamily="34" charset="-122"/>
              <a:ea typeface="微软雅黑" panose="020B0503020204020204" pitchFamily="34" charset="-122"/>
            </a:endParaRPr>
          </a:p>
          <a:p>
            <a:r>
              <a:rPr lang="en-US" altLang="zh-CN" sz="1800" dirty="0" smtClean="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4</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杨弘平等</a:t>
            </a:r>
            <a:r>
              <a:rPr lang="en-US" altLang="zh-CN" sz="1800" dirty="0" smtClean="0">
                <a:latin typeface="微软雅黑" panose="020B0503020204020204" pitchFamily="34" charset="-122"/>
                <a:ea typeface="微软雅黑" panose="020B0503020204020204" pitchFamily="34" charset="-122"/>
              </a:rPr>
              <a:t>.UML2</a:t>
            </a:r>
            <a:r>
              <a:rPr lang="zh-CN" altLang="en-US" sz="1800" dirty="0" smtClean="0">
                <a:latin typeface="微软雅黑" panose="020B0503020204020204" pitchFamily="34" charset="-122"/>
                <a:ea typeface="微软雅黑" panose="020B0503020204020204" pitchFamily="34" charset="-122"/>
              </a:rPr>
              <a:t>基础、建模与设计教程</a:t>
            </a:r>
            <a:r>
              <a:rPr lang="en-US" altLang="zh-CN"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北京</a:t>
            </a:r>
            <a:r>
              <a:rPr lang="en-US" altLang="zh-CN" sz="1800" dirty="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清华大学出版社</a:t>
            </a:r>
            <a:r>
              <a:rPr lang="en-US" altLang="zh-CN" sz="1800" dirty="0" smtClean="0">
                <a:latin typeface="微软雅黑" panose="020B0503020204020204" pitchFamily="34" charset="-122"/>
                <a:ea typeface="微软雅黑" panose="020B0503020204020204" pitchFamily="34" charset="-122"/>
              </a:rPr>
              <a:t>.2015.</a:t>
            </a:r>
            <a:endParaRPr lang="en-US" altLang="zh-CN" sz="1800"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sz="1800" dirty="0" smtClean="0">
              <a:latin typeface="微软雅黑" panose="020B0503020204020204" pitchFamily="34" charset="-122"/>
              <a:ea typeface="微软雅黑" panose="020B0503020204020204" pitchFamily="34" charset="-122"/>
            </a:endParaRPr>
          </a:p>
          <a:p>
            <a:r>
              <a:rPr lang="en-US" altLang="zh-CN" sz="1800" dirty="0" smtClean="0">
                <a:latin typeface="微软雅黑" panose="020B0503020204020204" pitchFamily="34" charset="-122"/>
                <a:ea typeface="微软雅黑" panose="020B0503020204020204" pitchFamily="34" charset="-122"/>
              </a:rPr>
              <a:t>[5]Booch,G.&amp;</a:t>
            </a:r>
            <a:r>
              <a:rPr lang="en-US" altLang="zh-CN" sz="1800" dirty="0" err="1">
                <a:latin typeface="微软雅黑" panose="020B0503020204020204" pitchFamily="34" charset="-122"/>
                <a:ea typeface="微软雅黑" panose="020B0503020204020204" pitchFamily="34" charset="-122"/>
              </a:rPr>
              <a:t>Rumbaugh</a:t>
            </a:r>
            <a:r>
              <a:rPr lang="en-US" altLang="zh-CN" sz="1800" dirty="0">
                <a:latin typeface="微软雅黑" panose="020B0503020204020204" pitchFamily="34" charset="-122"/>
                <a:ea typeface="微软雅黑" panose="020B0503020204020204" pitchFamily="34" charset="-122"/>
              </a:rPr>
              <a:t>, </a:t>
            </a:r>
            <a:r>
              <a:rPr lang="en-US" altLang="zh-CN" sz="1800" dirty="0" smtClean="0">
                <a:latin typeface="微软雅黑" panose="020B0503020204020204" pitchFamily="34" charset="-122"/>
                <a:ea typeface="微软雅黑" panose="020B0503020204020204" pitchFamily="34" charset="-122"/>
              </a:rPr>
              <a:t>J .&amp;</a:t>
            </a:r>
            <a:r>
              <a:rPr lang="en-US" altLang="zh-CN" sz="1800" dirty="0">
                <a:latin typeface="微软雅黑" panose="020B0503020204020204" pitchFamily="34" charset="-122"/>
                <a:ea typeface="微软雅黑" panose="020B0503020204020204" pitchFamily="34" charset="-122"/>
              </a:rPr>
              <a:t>Jacobson, </a:t>
            </a:r>
            <a:r>
              <a:rPr lang="en-US" altLang="zh-CN" sz="1800" dirty="0" smtClean="0">
                <a:latin typeface="微软雅黑" panose="020B0503020204020204" pitchFamily="34" charset="-122"/>
                <a:ea typeface="微软雅黑" panose="020B0503020204020204" pitchFamily="34" charset="-122"/>
              </a:rPr>
              <a:t>L.UML</a:t>
            </a:r>
            <a:r>
              <a:rPr lang="zh-CN" altLang="en-US" sz="1800" dirty="0" smtClean="0">
                <a:latin typeface="微软雅黑" panose="020B0503020204020204" pitchFamily="34" charset="-122"/>
                <a:ea typeface="微软雅黑" panose="020B0503020204020204" pitchFamily="34" charset="-122"/>
              </a:rPr>
              <a:t>用户指南（第二版）</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邵维忠等译</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北京</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人民邮电出版社</a:t>
            </a:r>
            <a:r>
              <a:rPr lang="en-US" altLang="zh-CN" sz="1800" dirty="0" smtClean="0">
                <a:latin typeface="微软雅黑" panose="020B0503020204020204" pitchFamily="34" charset="-122"/>
                <a:ea typeface="微软雅黑" panose="020B0503020204020204" pitchFamily="34" charset="-122"/>
              </a:rPr>
              <a:t>.2013.</a:t>
            </a:r>
            <a:endParaRPr lang="en-US" altLang="zh-CN" sz="1800" dirty="0" smtClean="0">
              <a:latin typeface="微软雅黑" panose="020B0503020204020204" pitchFamily="34" charset="-122"/>
              <a:ea typeface="微软雅黑" panose="020B0503020204020204" pitchFamily="34" charset="-122"/>
            </a:endParaRPr>
          </a:p>
          <a:p>
            <a:endParaRPr lang="en-US" altLang="zh-CN" sz="1800" dirty="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查看文献时间：</a:t>
            </a:r>
            <a:r>
              <a:rPr lang="en-US" altLang="zh-CN" sz="1800" dirty="0" smtClean="0">
                <a:latin typeface="微软雅黑" panose="020B0503020204020204" pitchFamily="34" charset="-122"/>
                <a:ea typeface="微软雅黑" panose="020B0503020204020204" pitchFamily="34" charset="-122"/>
              </a:rPr>
              <a:t>2018</a:t>
            </a:r>
            <a:r>
              <a:rPr lang="en-US" altLang="zh-CN" sz="1800" dirty="0">
                <a:latin typeface="微软雅黑" panose="020B0503020204020204" pitchFamily="34" charset="-122"/>
                <a:ea typeface="微软雅黑" panose="020B0503020204020204" pitchFamily="34" charset="-122"/>
              </a:rPr>
              <a:t>.</a:t>
            </a:r>
            <a:r>
              <a:rPr lang="en-US" altLang="zh-CN" sz="1800" dirty="0" smtClean="0">
                <a:latin typeface="微软雅黑" panose="020B0503020204020204" pitchFamily="34" charset="-122"/>
                <a:ea typeface="微软雅黑" panose="020B0503020204020204" pitchFamily="34" charset="-122"/>
              </a:rPr>
              <a:t>10.27</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lang="zh-CN" altLang="en-US" sz="4800" dirty="0" smtClean="0">
                <a:latin typeface="微软雅黑" panose="020B0503020204020204" pitchFamily="34" charset="-122"/>
                <a:ea typeface="微软雅黑" panose="020B0503020204020204" pitchFamily="34" charset="-122"/>
              </a:rPr>
              <a:t>人员分工</a:t>
            </a:r>
            <a:endParaRPr lang="zh-CN" altLang="en-US"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100743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171"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6</a:t>
            </a:r>
            <a:r>
              <a:rPr lang="en-US" altLang="zh-CN" dirty="0" smtClean="0">
                <a:solidFill>
                  <a:schemeClr val="bg1"/>
                </a:solidFill>
              </a:rPr>
              <a:t>2</a:t>
            </a:r>
            <a:endParaRPr lang="en-US" dirty="0">
              <a:solidFill>
                <a:schemeClr val="bg1"/>
              </a:solidFill>
            </a:endParaRPr>
          </a:p>
        </p:txBody>
      </p:sp>
      <p:sp>
        <p:nvSpPr>
          <p:cNvPr id="4" name="TextBox 3"/>
          <p:cNvSpPr txBox="1"/>
          <p:nvPr/>
        </p:nvSpPr>
        <p:spPr>
          <a:xfrm>
            <a:off x="2598958" y="2090508"/>
            <a:ext cx="5850890" cy="3692525"/>
          </a:xfrm>
          <a:prstGeom prst="rect">
            <a:avLst/>
          </a:prstGeom>
          <a:noFill/>
        </p:spPr>
        <p:txBody>
          <a:bodyPr wrap="none" rtlCol="0">
            <a:spAutoFit/>
          </a:bodyPr>
          <a:lstStyle/>
          <a:p>
            <a:pPr algn="l"/>
            <a:r>
              <a:rPr lang="zh-CN" altLang="en-US" dirty="0" smtClean="0">
                <a:latin typeface="微软雅黑" panose="020B0503020204020204" pitchFamily="34" charset="-122"/>
                <a:ea typeface="微软雅黑" panose="020B0503020204020204" pitchFamily="34" charset="-122"/>
              </a:rPr>
              <a:t>林翼力：</a:t>
            </a:r>
            <a:r>
              <a:rPr lang="en-US" altLang="zh-CN" dirty="0" smtClean="0">
                <a:latin typeface="微软雅黑" panose="020B0503020204020204" pitchFamily="34" charset="-122"/>
                <a:ea typeface="微软雅黑" panose="020B0503020204020204" pitchFamily="34" charset="-122"/>
              </a:rPr>
              <a:t>PPT</a:t>
            </a:r>
            <a:r>
              <a:rPr lang="zh-CN" altLang="en-US" dirty="0" smtClean="0">
                <a:latin typeface="微软雅黑" panose="020B0503020204020204" pitchFamily="34" charset="-122"/>
                <a:ea typeface="微软雅黑" panose="020B0503020204020204" pitchFamily="34" charset="-122"/>
              </a:rPr>
              <a:t>制作（前三个图），</a:t>
            </a:r>
            <a:r>
              <a:rPr lang="en-US" altLang="zh-CN" dirty="0" smtClean="0">
                <a:latin typeface="微软雅黑" panose="020B0503020204020204" pitchFamily="34" charset="-122"/>
                <a:ea typeface="微软雅黑" panose="020B0503020204020204" pitchFamily="34" charset="-122"/>
              </a:rPr>
              <a:t>PPT</a:t>
            </a:r>
            <a:r>
              <a:rPr lang="zh-CN" altLang="en-US" dirty="0" smtClean="0">
                <a:latin typeface="微软雅黑" panose="020B0503020204020204" pitchFamily="34" charset="-122"/>
                <a:ea typeface="微软雅黑" panose="020B0503020204020204" pitchFamily="34" charset="-122"/>
              </a:rPr>
              <a:t>演讲</a:t>
            </a:r>
            <a:endParaRPr lang="zh-CN" altLang="en-US" dirty="0" smtClean="0">
              <a:latin typeface="微软雅黑" panose="020B0503020204020204" pitchFamily="34" charset="-122"/>
              <a:ea typeface="微软雅黑" panose="020B0503020204020204" pitchFamily="34" charset="-122"/>
            </a:endParaRPr>
          </a:p>
          <a:p>
            <a:pPr algn="l"/>
            <a:endParaRPr lang="en-US" altLang="zh-CN" dirty="0" smtClean="0">
              <a:latin typeface="微软雅黑" panose="020B0503020204020204" pitchFamily="34" charset="-122"/>
              <a:ea typeface="微软雅黑" panose="020B0503020204020204" pitchFamily="34" charset="-122"/>
            </a:endParaRPr>
          </a:p>
          <a:p>
            <a:pPr algn="l"/>
            <a:r>
              <a:rPr lang="zh-CN" altLang="en-US" dirty="0" smtClean="0">
                <a:latin typeface="微软雅黑" panose="020B0503020204020204" pitchFamily="34" charset="-122"/>
                <a:ea typeface="微软雅黑" panose="020B0503020204020204" pitchFamily="34" charset="-122"/>
              </a:rPr>
              <a:t>赵伟宏：</a:t>
            </a:r>
            <a:r>
              <a:rPr lang="en-US" altLang="zh-CN" dirty="0" smtClean="0">
                <a:latin typeface="微软雅黑" panose="020B0503020204020204" pitchFamily="34" charset="-122"/>
                <a:ea typeface="微软雅黑" panose="020B0503020204020204" pitchFamily="34" charset="-122"/>
              </a:rPr>
              <a:t>PPT</a:t>
            </a:r>
            <a:r>
              <a:rPr lang="zh-CN" altLang="en-US" dirty="0" smtClean="0">
                <a:latin typeface="微软雅黑" panose="020B0503020204020204" pitchFamily="34" charset="-122"/>
                <a:ea typeface="微软雅黑" panose="020B0503020204020204" pitchFamily="34" charset="-122"/>
              </a:rPr>
              <a:t>审查和提供建议</a:t>
            </a:r>
            <a:endParaRPr lang="en-US" altLang="zh-CN" dirty="0">
              <a:latin typeface="微软雅黑" panose="020B0503020204020204" pitchFamily="34" charset="-122"/>
              <a:ea typeface="微软雅黑" panose="020B0503020204020204" pitchFamily="34" charset="-122"/>
            </a:endParaRPr>
          </a:p>
          <a:p>
            <a:pPr algn="l"/>
            <a:endParaRPr lang="en-US" altLang="zh-CN" dirty="0" smtClean="0">
              <a:latin typeface="微软雅黑" panose="020B0503020204020204" pitchFamily="34" charset="-122"/>
              <a:ea typeface="微软雅黑" panose="020B0503020204020204" pitchFamily="34" charset="-122"/>
            </a:endParaRPr>
          </a:p>
          <a:p>
            <a:pPr algn="l"/>
            <a:r>
              <a:rPr lang="zh-CN" altLang="en-US" dirty="0" smtClean="0">
                <a:latin typeface="微软雅黑" panose="020B0503020204020204" pitchFamily="34" charset="-122"/>
                <a:ea typeface="微软雅黑" panose="020B0503020204020204" pitchFamily="34" charset="-122"/>
              </a:rPr>
              <a:t>张荣阳：</a:t>
            </a:r>
            <a:r>
              <a:rPr lang="en-US" altLang="zh-CN" dirty="0" smtClean="0">
                <a:latin typeface="微软雅黑" panose="020B0503020204020204" pitchFamily="34" charset="-122"/>
                <a:ea typeface="微软雅黑" panose="020B0503020204020204" pitchFamily="34" charset="-122"/>
                <a:sym typeface="+mn-ea"/>
              </a:rPr>
              <a:t>PPT</a:t>
            </a:r>
            <a:r>
              <a:rPr lang="zh-CN" altLang="en-US" dirty="0" smtClean="0">
                <a:latin typeface="微软雅黑" panose="020B0503020204020204" pitchFamily="34" charset="-122"/>
                <a:ea typeface="微软雅黑" panose="020B0503020204020204" pitchFamily="34" charset="-122"/>
                <a:sym typeface="+mn-ea"/>
              </a:rPr>
              <a:t>审查和提供建议</a:t>
            </a:r>
            <a:endParaRPr lang="en-US" altLang="zh-CN" dirty="0">
              <a:latin typeface="微软雅黑" panose="020B0503020204020204" pitchFamily="34" charset="-122"/>
              <a:ea typeface="微软雅黑" panose="020B0503020204020204" pitchFamily="34" charset="-122"/>
            </a:endParaRPr>
          </a:p>
          <a:p>
            <a:pPr algn="l"/>
            <a:endParaRPr lang="en-US" altLang="zh-CN" dirty="0" smtClean="0">
              <a:latin typeface="微软雅黑" panose="020B0503020204020204" pitchFamily="34" charset="-122"/>
              <a:ea typeface="微软雅黑" panose="020B0503020204020204" pitchFamily="34" charset="-122"/>
            </a:endParaRPr>
          </a:p>
          <a:p>
            <a:pPr algn="l"/>
            <a:r>
              <a:rPr lang="zh-CN" altLang="en-US" dirty="0" smtClean="0">
                <a:latin typeface="微软雅黑" panose="020B0503020204020204" pitchFamily="34" charset="-122"/>
                <a:ea typeface="微软雅黑" panose="020B0503020204020204" pitchFamily="34" charset="-122"/>
              </a:rPr>
              <a:t>陈   帆：</a:t>
            </a:r>
            <a:r>
              <a:rPr lang="en-US" altLang="zh-CN" dirty="0" smtClean="0">
                <a:latin typeface="微软雅黑" panose="020B0503020204020204" pitchFamily="34" charset="-122"/>
                <a:ea typeface="微软雅黑" panose="020B0503020204020204" pitchFamily="34" charset="-122"/>
                <a:sym typeface="+mn-ea"/>
              </a:rPr>
              <a:t>PPT</a:t>
            </a:r>
            <a:r>
              <a:rPr lang="zh-CN" altLang="en-US" dirty="0" smtClean="0">
                <a:latin typeface="微软雅黑" panose="020B0503020204020204" pitchFamily="34" charset="-122"/>
                <a:ea typeface="微软雅黑" panose="020B0503020204020204" pitchFamily="34" charset="-122"/>
                <a:sym typeface="+mn-ea"/>
              </a:rPr>
              <a:t>制作（后三个图），</a:t>
            </a:r>
            <a:r>
              <a:rPr lang="en-US" altLang="zh-CN" dirty="0" smtClean="0">
                <a:latin typeface="微软雅黑" panose="020B0503020204020204" pitchFamily="34" charset="-122"/>
                <a:ea typeface="微软雅黑" panose="020B0503020204020204" pitchFamily="34" charset="-122"/>
                <a:sym typeface="+mn-ea"/>
              </a:rPr>
              <a:t>PPT</a:t>
            </a:r>
            <a:r>
              <a:rPr lang="zh-CN" altLang="en-US" dirty="0" smtClean="0">
                <a:latin typeface="微软雅黑" panose="020B0503020204020204" pitchFamily="34" charset="-122"/>
                <a:ea typeface="微软雅黑" panose="020B0503020204020204" pitchFamily="34" charset="-122"/>
                <a:sym typeface="+mn-ea"/>
              </a:rPr>
              <a:t>演讲</a:t>
            </a:r>
            <a:endParaRPr lang="en-US" altLang="zh-CN" dirty="0" smtClean="0">
              <a:latin typeface="微软雅黑" panose="020B0503020204020204" pitchFamily="34" charset="-122"/>
              <a:ea typeface="微软雅黑" panose="020B0503020204020204" pitchFamily="34" charset="-122"/>
            </a:endParaRPr>
          </a:p>
          <a:p>
            <a:pPr algn="l"/>
            <a:endParaRPr lang="en-US" altLang="zh-CN" dirty="0" smtClean="0">
              <a:latin typeface="微软雅黑" panose="020B0503020204020204" pitchFamily="34" charset="-122"/>
              <a:ea typeface="微软雅黑" panose="020B0503020204020204" pitchFamily="34" charset="-122"/>
            </a:endParaRPr>
          </a:p>
          <a:p>
            <a:pPr algn="l"/>
            <a:r>
              <a:rPr lang="zh-CN" altLang="en-US" dirty="0" smtClean="0">
                <a:latin typeface="微软雅黑" panose="020B0503020204020204" pitchFamily="34" charset="-122"/>
                <a:ea typeface="微软雅黑" panose="020B0503020204020204" pitchFamily="34" charset="-122"/>
              </a:rPr>
              <a:t>刘   浥：</a:t>
            </a:r>
            <a:r>
              <a:rPr lang="en-US" altLang="zh-CN" dirty="0" smtClean="0">
                <a:latin typeface="微软雅黑" panose="020B0503020204020204" pitchFamily="34" charset="-122"/>
                <a:ea typeface="微软雅黑" panose="020B0503020204020204" pitchFamily="34" charset="-122"/>
                <a:sym typeface="+mn-ea"/>
              </a:rPr>
              <a:t>PPT</a:t>
            </a:r>
            <a:r>
              <a:rPr lang="zh-CN" altLang="en-US" dirty="0" smtClean="0">
                <a:latin typeface="微软雅黑" panose="020B0503020204020204" pitchFamily="34" charset="-122"/>
                <a:ea typeface="微软雅黑" panose="020B0503020204020204" pitchFamily="34" charset="-122"/>
                <a:sym typeface="+mn-ea"/>
              </a:rPr>
              <a:t>审查和提供建议</a:t>
            </a:r>
            <a:endParaRPr lang="en-US" altLang="zh-CN"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61764"/>
          </a:xfrm>
          <a:prstGeom prst="rect">
            <a:avLst/>
          </a:prstGeom>
          <a:noFill/>
        </p:spPr>
        <p:txBody>
          <a:bodyPr wrap="square" lIns="121908" tIns="60955" rIns="121908" bIns="60955" rtlCol="0">
            <a:spAutoFit/>
          </a:bodyPr>
          <a:lstStyle/>
          <a:p>
            <a:r>
              <a:rPr lang="zh-CN" altLang="en-US" sz="4800" dirty="0" smtClean="0">
                <a:latin typeface="微软雅黑" panose="020B0503020204020204" pitchFamily="34" charset="-122"/>
                <a:ea typeface="微软雅黑" panose="020B0503020204020204" pitchFamily="34" charset="-122"/>
              </a:rPr>
              <a:t>人员</a:t>
            </a:r>
            <a:r>
              <a:rPr lang="zh-CN" altLang="en-US" sz="4800" dirty="0">
                <a:latin typeface="微软雅黑" panose="020B0503020204020204" pitchFamily="34" charset="-122"/>
                <a:ea typeface="微软雅黑" panose="020B0503020204020204" pitchFamily="34" charset="-122"/>
              </a:rPr>
              <a:t>绩效</a:t>
            </a:r>
            <a:endParaRPr lang="zh-CN" altLang="en-US"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100743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171" name="灯片编号占位符 4"/>
          <p:cNvSpPr>
            <a:spLocks noGrp="1"/>
          </p:cNvSpPr>
          <p:nvPr>
            <p:ph type="sldNum" sz="quarter" idx="12"/>
          </p:nvPr>
        </p:nvSpPr>
        <p:spPr>
          <a:xfrm>
            <a:off x="9162954" y="6498037"/>
            <a:ext cx="2844800" cy="365125"/>
          </a:xfrm>
        </p:spPr>
        <p:txBody>
          <a:bodyPr/>
          <a:lstStyle/>
          <a:p>
            <a:r>
              <a:rPr lang="en-US" dirty="0" smtClean="0">
                <a:solidFill>
                  <a:schemeClr val="bg1"/>
                </a:solidFill>
              </a:rPr>
              <a:t>6</a:t>
            </a:r>
            <a:r>
              <a:rPr lang="en-US" altLang="zh-CN" dirty="0" smtClean="0">
                <a:solidFill>
                  <a:schemeClr val="bg1"/>
                </a:solidFill>
              </a:rPr>
              <a:t>3</a:t>
            </a:r>
            <a:endParaRPr lang="en-US" dirty="0">
              <a:solidFill>
                <a:schemeClr val="bg1"/>
              </a:solidFill>
            </a:endParaRPr>
          </a:p>
        </p:txBody>
      </p:sp>
      <p:sp>
        <p:nvSpPr>
          <p:cNvPr id="6" name="TextBox 5"/>
          <p:cNvSpPr txBox="1"/>
          <p:nvPr/>
        </p:nvSpPr>
        <p:spPr>
          <a:xfrm>
            <a:off x="766615" y="1340523"/>
            <a:ext cx="7522156" cy="584775"/>
          </a:xfrm>
          <a:prstGeom prst="rect">
            <a:avLst/>
          </a:prstGeom>
          <a:noFill/>
        </p:spPr>
        <p:txBody>
          <a:bodyPr wrap="square" rtlCol="0">
            <a:spAutoFit/>
          </a:bodyPr>
          <a:lstStyle/>
          <a:p>
            <a:pPr lvl="0"/>
            <a:r>
              <a:rPr lang="zh-CN" altLang="en-US" sz="3200" b="1" dirty="0" smtClean="0">
                <a:latin typeface="微软雅黑" panose="020B0503020204020204" pitchFamily="34" charset="-122"/>
                <a:ea typeface="微软雅黑" panose="020B0503020204020204" pitchFamily="34" charset="-122"/>
              </a:rPr>
              <a:t>人员</a:t>
            </a:r>
            <a:r>
              <a:rPr lang="zh-CN" altLang="en-US" sz="3200" b="1" dirty="0">
                <a:latin typeface="微软雅黑" panose="020B0503020204020204" pitchFamily="34" charset="-122"/>
                <a:ea typeface="微软雅黑" panose="020B0503020204020204" pitchFamily="34" charset="-122"/>
              </a:rPr>
              <a:t>绩效</a:t>
            </a:r>
            <a:r>
              <a:rPr lang="zh-CN" altLang="en-US" sz="3200" b="1" dirty="0" smtClean="0">
                <a:latin typeface="微软雅黑" panose="020B0503020204020204" pitchFamily="34" charset="-122"/>
                <a:ea typeface="微软雅黑" panose="020B0503020204020204" pitchFamily="34" charset="-122"/>
              </a:rPr>
              <a:t>：</a:t>
            </a:r>
            <a:endParaRPr lang="zh-CN" altLang="en-US" sz="3200" b="1" dirty="0">
              <a:latin typeface="微软雅黑" panose="020B0503020204020204" pitchFamily="34" charset="-122"/>
              <a:ea typeface="微软雅黑" panose="020B0503020204020204" pitchFamily="34" charset="-122"/>
            </a:endParaRPr>
          </a:p>
        </p:txBody>
      </p:sp>
      <p:sp>
        <p:nvSpPr>
          <p:cNvPr id="5" name="TextBox 3"/>
          <p:cNvSpPr txBox="1"/>
          <p:nvPr/>
        </p:nvSpPr>
        <p:spPr>
          <a:xfrm>
            <a:off x="2599055" y="2090420"/>
            <a:ext cx="5690235" cy="3415030"/>
          </a:xfrm>
          <a:prstGeom prst="rect">
            <a:avLst/>
          </a:prstGeom>
          <a:noFill/>
        </p:spPr>
        <p:txBody>
          <a:bodyPr wrap="square" rtlCol="0">
            <a:spAutoFit/>
          </a:bodyPr>
          <a:lstStyle/>
          <a:p>
            <a:pPr algn="l"/>
            <a:r>
              <a:rPr lang="zh-CN" altLang="en-US" dirty="0" smtClean="0">
                <a:latin typeface="微软雅黑" panose="020B0503020204020204" pitchFamily="34" charset="-122"/>
                <a:ea typeface="微软雅黑" panose="020B0503020204020204" pitchFamily="34" charset="-122"/>
              </a:rPr>
              <a:t>林翼力：              </a:t>
            </a:r>
            <a:r>
              <a:rPr lang="en-US" altLang="zh-CN" dirty="0" smtClean="0">
                <a:latin typeface="微软雅黑" panose="020B0503020204020204" pitchFamily="34" charset="-122"/>
                <a:ea typeface="微软雅黑" panose="020B0503020204020204" pitchFamily="34" charset="-122"/>
              </a:rPr>
              <a:t>95</a:t>
            </a:r>
            <a:endParaRPr lang="zh-CN" altLang="en-US" dirty="0" smtClean="0">
              <a:latin typeface="微软雅黑" panose="020B0503020204020204" pitchFamily="34" charset="-122"/>
              <a:ea typeface="微软雅黑" panose="020B0503020204020204" pitchFamily="34" charset="-122"/>
            </a:endParaRPr>
          </a:p>
          <a:p>
            <a:pPr algn="l"/>
            <a:endParaRPr lang="en-US" altLang="zh-CN" dirty="0" smtClean="0">
              <a:latin typeface="微软雅黑" panose="020B0503020204020204" pitchFamily="34" charset="-122"/>
              <a:ea typeface="微软雅黑" panose="020B0503020204020204" pitchFamily="34" charset="-122"/>
            </a:endParaRPr>
          </a:p>
          <a:p>
            <a:pPr algn="l"/>
            <a:r>
              <a:rPr lang="zh-CN" altLang="en-US" dirty="0" smtClean="0">
                <a:latin typeface="微软雅黑" panose="020B0503020204020204" pitchFamily="34" charset="-122"/>
                <a:ea typeface="微软雅黑" panose="020B0503020204020204" pitchFamily="34" charset="-122"/>
              </a:rPr>
              <a:t>赵伟宏：              </a:t>
            </a:r>
            <a:r>
              <a:rPr lang="en-US" altLang="zh-CN" dirty="0" smtClean="0">
                <a:latin typeface="微软雅黑" panose="020B0503020204020204" pitchFamily="34" charset="-122"/>
                <a:ea typeface="微软雅黑" panose="020B0503020204020204" pitchFamily="34" charset="-122"/>
              </a:rPr>
              <a:t>93</a:t>
            </a:r>
            <a:endParaRPr lang="en-US" altLang="zh-CN" dirty="0">
              <a:latin typeface="微软雅黑" panose="020B0503020204020204" pitchFamily="34" charset="-122"/>
              <a:ea typeface="微软雅黑" panose="020B0503020204020204" pitchFamily="34" charset="-122"/>
            </a:endParaRPr>
          </a:p>
          <a:p>
            <a:pPr algn="l"/>
            <a:endParaRPr lang="en-US" altLang="zh-CN" dirty="0" smtClean="0">
              <a:latin typeface="微软雅黑" panose="020B0503020204020204" pitchFamily="34" charset="-122"/>
              <a:ea typeface="微软雅黑" panose="020B0503020204020204" pitchFamily="34" charset="-122"/>
            </a:endParaRPr>
          </a:p>
          <a:p>
            <a:pPr algn="l"/>
            <a:r>
              <a:rPr lang="zh-CN" altLang="en-US" dirty="0" smtClean="0">
                <a:latin typeface="微软雅黑" panose="020B0503020204020204" pitchFamily="34" charset="-122"/>
                <a:ea typeface="微软雅黑" panose="020B0503020204020204" pitchFamily="34" charset="-122"/>
              </a:rPr>
              <a:t>张荣阳：</a:t>
            </a:r>
            <a:r>
              <a:rPr lang="zh-CN" altLang="en-US" dirty="0" smtClean="0">
                <a:latin typeface="微软雅黑" panose="020B0503020204020204" pitchFamily="34" charset="-122"/>
                <a:ea typeface="微软雅黑" panose="020B0503020204020204" pitchFamily="34" charset="-122"/>
                <a:sym typeface="+mn-ea"/>
              </a:rPr>
              <a:t>              </a:t>
            </a:r>
            <a:r>
              <a:rPr lang="en-US" altLang="zh-CN" dirty="0" smtClean="0">
                <a:latin typeface="微软雅黑" panose="020B0503020204020204" pitchFamily="34" charset="-122"/>
                <a:ea typeface="微软雅黑" panose="020B0503020204020204" pitchFamily="34" charset="-122"/>
              </a:rPr>
              <a:t>96</a:t>
            </a:r>
            <a:endParaRPr lang="en-US" altLang="zh-CN" dirty="0">
              <a:latin typeface="微软雅黑" panose="020B0503020204020204" pitchFamily="34" charset="-122"/>
              <a:ea typeface="微软雅黑" panose="020B0503020204020204" pitchFamily="34" charset="-122"/>
            </a:endParaRPr>
          </a:p>
          <a:p>
            <a:pPr algn="l"/>
            <a:endParaRPr lang="en-US" altLang="zh-CN" dirty="0" smtClean="0">
              <a:latin typeface="微软雅黑" panose="020B0503020204020204" pitchFamily="34" charset="-122"/>
              <a:ea typeface="微软雅黑" panose="020B0503020204020204" pitchFamily="34" charset="-122"/>
            </a:endParaRPr>
          </a:p>
          <a:p>
            <a:pPr algn="l"/>
            <a:r>
              <a:rPr lang="zh-CN" altLang="en-US" dirty="0" smtClean="0">
                <a:latin typeface="微软雅黑" panose="020B0503020204020204" pitchFamily="34" charset="-122"/>
                <a:ea typeface="微软雅黑" panose="020B0503020204020204" pitchFamily="34" charset="-122"/>
              </a:rPr>
              <a:t>陈   帆：</a:t>
            </a:r>
            <a:r>
              <a:rPr lang="zh-CN" altLang="en-US" dirty="0" smtClean="0">
                <a:latin typeface="微软雅黑" panose="020B0503020204020204" pitchFamily="34" charset="-122"/>
                <a:ea typeface="微软雅黑" panose="020B0503020204020204" pitchFamily="34" charset="-122"/>
                <a:sym typeface="+mn-ea"/>
              </a:rPr>
              <a:t>              </a:t>
            </a:r>
            <a:r>
              <a:rPr lang="en-US" altLang="zh-CN" dirty="0" smtClean="0">
                <a:latin typeface="微软雅黑" panose="020B0503020204020204" pitchFamily="34" charset="-122"/>
                <a:ea typeface="微软雅黑" panose="020B0503020204020204" pitchFamily="34" charset="-122"/>
              </a:rPr>
              <a:t>94</a:t>
            </a:r>
            <a:endParaRPr lang="en-US" altLang="zh-CN" dirty="0" smtClean="0">
              <a:latin typeface="微软雅黑" panose="020B0503020204020204" pitchFamily="34" charset="-122"/>
              <a:ea typeface="微软雅黑" panose="020B0503020204020204" pitchFamily="34" charset="-122"/>
            </a:endParaRPr>
          </a:p>
          <a:p>
            <a:pPr algn="l"/>
            <a:endParaRPr lang="en-US" altLang="zh-CN" dirty="0" smtClean="0">
              <a:latin typeface="微软雅黑" panose="020B0503020204020204" pitchFamily="34" charset="-122"/>
              <a:ea typeface="微软雅黑" panose="020B0503020204020204" pitchFamily="34" charset="-122"/>
            </a:endParaRPr>
          </a:p>
          <a:p>
            <a:pPr algn="l"/>
            <a:r>
              <a:rPr lang="zh-CN" altLang="en-US" dirty="0" smtClean="0">
                <a:latin typeface="微软雅黑" panose="020B0503020204020204" pitchFamily="34" charset="-122"/>
                <a:ea typeface="微软雅黑" panose="020B0503020204020204" pitchFamily="34" charset="-122"/>
              </a:rPr>
              <a:t>刘   浥：</a:t>
            </a:r>
            <a:r>
              <a:rPr lang="zh-CN" altLang="en-US" dirty="0" smtClean="0">
                <a:latin typeface="微软雅黑" panose="020B0503020204020204" pitchFamily="34" charset="-122"/>
                <a:ea typeface="微软雅黑" panose="020B0503020204020204" pitchFamily="34" charset="-122"/>
                <a:sym typeface="+mn-ea"/>
              </a:rPr>
              <a:t>              </a:t>
            </a:r>
            <a:r>
              <a:rPr lang="en-US" altLang="zh-CN" dirty="0" smtClean="0">
                <a:latin typeface="微软雅黑" panose="020B0503020204020204" pitchFamily="34" charset="-122"/>
                <a:ea typeface="微软雅黑" panose="020B0503020204020204" pitchFamily="34" charset="-122"/>
              </a:rPr>
              <a:t>92</a:t>
            </a:r>
            <a:endParaRPr lang="en-US" altLang="zh-CN" sz="18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animBg="1"/>
      <p:bldP spid="6"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12"/>
          <p:cNvSpPr txBox="1"/>
          <p:nvPr/>
        </p:nvSpPr>
        <p:spPr>
          <a:xfrm>
            <a:off x="263352" y="2844815"/>
            <a:ext cx="11521280" cy="800209"/>
          </a:xfrm>
          <a:prstGeom prst="rect">
            <a:avLst/>
          </a:prstGeom>
          <a:noFill/>
        </p:spPr>
        <p:txBody>
          <a:bodyPr wrap="square" lIns="121908" tIns="60955" rIns="121908" bIns="60955" rtlCol="0">
            <a:spAutoFit/>
          </a:bodyPr>
          <a:lstStyle/>
          <a:p>
            <a:pPr algn="ctr"/>
            <a:r>
              <a:rPr lang="en-US" altLang="zh-CN" sz="4400" b="1" dirty="0" smtClean="0">
                <a:latin typeface="微软雅黑" panose="020B0503020204020204" pitchFamily="34" charset="-122"/>
                <a:ea typeface="微软雅黑" panose="020B0503020204020204" pitchFamily="34" charset="-122"/>
              </a:rPr>
              <a:t>THANK YOU FOR WATICHING</a:t>
            </a:r>
            <a:endParaRPr lang="zh-CN" altLang="en-US" sz="4400" b="1" dirty="0">
              <a:latin typeface="微软雅黑" panose="020B0503020204020204" pitchFamily="34" charset="-122"/>
              <a:ea typeface="微软雅黑" panose="020B0503020204020204" pitchFamily="34" charset="-122"/>
            </a:endParaRPr>
          </a:p>
        </p:txBody>
      </p:sp>
      <p:sp>
        <p:nvSpPr>
          <p:cNvPr id="78" name="Parallelogram 77"/>
          <p:cNvSpPr/>
          <p:nvPr/>
        </p:nvSpPr>
        <p:spPr>
          <a:xfrm>
            <a:off x="719403"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sp>
        <p:nvSpPr>
          <p:cNvPr id="79" name="Parallelogram 78"/>
          <p:cNvSpPr/>
          <p:nvPr/>
        </p:nvSpPr>
        <p:spPr>
          <a:xfrm rot="10800000">
            <a:off x="10512492" y="2660915"/>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a:solidFill>
                <a:schemeClr val="tx1"/>
              </a:solidFill>
            </a:endParaRPr>
          </a:p>
        </p:txBody>
      </p:sp>
      <p:sp>
        <p:nvSpPr>
          <p:cNvPr id="80" name="TextBox 13"/>
          <p:cNvSpPr txBox="1"/>
          <p:nvPr/>
        </p:nvSpPr>
        <p:spPr>
          <a:xfrm>
            <a:off x="7344139" y="5007755"/>
            <a:ext cx="4032448" cy="533534"/>
          </a:xfrm>
          <a:prstGeom prst="rect">
            <a:avLst/>
          </a:prstGeom>
          <a:noFill/>
        </p:spPr>
        <p:txBody>
          <a:bodyPr wrap="square" lIns="121908" tIns="60955" rIns="121908" bIns="60955" rtlCol="0">
            <a:spAutoFit/>
          </a:bodyPr>
          <a:lstStyle/>
          <a:p>
            <a:r>
              <a:rPr lang="en-US" altLang="zh-CN" sz="2665" dirty="0" smtClean="0">
                <a:latin typeface="微软雅黑" panose="020B0503020204020204" pitchFamily="34" charset="-122"/>
                <a:ea typeface="微软雅黑" panose="020B0503020204020204" pitchFamily="34" charset="-122"/>
              </a:rPr>
              <a:t>RPD2018-G07</a:t>
            </a:r>
            <a:r>
              <a:rPr lang="zh-CN" altLang="en-US" sz="2665" dirty="0" smtClean="0">
                <a:latin typeface="微软雅黑" panose="020B0503020204020204" pitchFamily="34" charset="-122"/>
                <a:ea typeface="微软雅黑" panose="020B0503020204020204" pitchFamily="34" charset="-122"/>
              </a:rPr>
              <a:t>小组</a:t>
            </a:r>
            <a:endParaRPr lang="zh-CN" altLang="en-US" sz="2665" dirty="0">
              <a:latin typeface="微软雅黑" panose="020B0503020204020204" pitchFamily="34" charset="-122"/>
              <a:ea typeface="微软雅黑" panose="020B0503020204020204" pitchFamily="34" charset="-122"/>
            </a:endParaRPr>
          </a:p>
        </p:txBody>
      </p:sp>
      <p:grpSp>
        <p:nvGrpSpPr>
          <p:cNvPr id="24" name="Group 3"/>
          <p:cNvGrpSpPr/>
          <p:nvPr/>
        </p:nvGrpSpPr>
        <p:grpSpPr bwMode="auto">
          <a:xfrm>
            <a:off x="1007437" y="1412778"/>
            <a:ext cx="10488084" cy="4195233"/>
            <a:chOff x="460" y="1187"/>
            <a:chExt cx="4955" cy="1982"/>
          </a:xfrm>
        </p:grpSpPr>
        <p:sp>
          <p:nvSpPr>
            <p:cNvPr id="25"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6"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7"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8"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29"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0"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1"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2"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3"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4"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5"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6"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7"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8"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39"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0"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61"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4"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6"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7"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8"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9"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anim calcmode="lin" valueType="num">
                                      <p:cBhvr>
                                        <p:cTn id="8" dur="1000" fill="hold"/>
                                        <p:tgtEl>
                                          <p:spTgt spid="78"/>
                                        </p:tgtEl>
                                        <p:attrNameLst>
                                          <p:attrName>ppt_x</p:attrName>
                                        </p:attrNameLst>
                                      </p:cBhvr>
                                      <p:tavLst>
                                        <p:tav tm="0">
                                          <p:val>
                                            <p:strVal val="#ppt_x"/>
                                          </p:val>
                                        </p:tav>
                                        <p:tav tm="100000">
                                          <p:val>
                                            <p:strVal val="#ppt_x"/>
                                          </p:val>
                                        </p:tav>
                                      </p:tavLst>
                                    </p:anim>
                                    <p:anim calcmode="lin" valueType="num">
                                      <p:cBhvr>
                                        <p:cTn id="9" dur="1000" fill="hold"/>
                                        <p:tgtEl>
                                          <p:spTgt spid="7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1000"/>
                                        <p:tgtEl>
                                          <p:spTgt spid="79"/>
                                        </p:tgtEl>
                                      </p:cBhvr>
                                    </p:animEffect>
                                    <p:anim calcmode="lin" valueType="num">
                                      <p:cBhvr>
                                        <p:cTn id="20" dur="1000" fill="hold"/>
                                        <p:tgtEl>
                                          <p:spTgt spid="79"/>
                                        </p:tgtEl>
                                        <p:attrNameLst>
                                          <p:attrName>ppt_x</p:attrName>
                                        </p:attrNameLst>
                                      </p:cBhvr>
                                      <p:tavLst>
                                        <p:tav tm="0">
                                          <p:val>
                                            <p:strVal val="#ppt_x"/>
                                          </p:val>
                                        </p:tav>
                                        <p:tav tm="100000">
                                          <p:val>
                                            <p:strVal val="#ppt_x"/>
                                          </p:val>
                                        </p:tav>
                                      </p:tavLst>
                                    </p:anim>
                                    <p:anim calcmode="lin" valueType="num">
                                      <p:cBhvr>
                                        <p:cTn id="21" dur="1000" fill="hold"/>
                                        <p:tgtEl>
                                          <p:spTgt spid="7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1000"/>
                                        <p:tgtEl>
                                          <p:spTgt spid="80"/>
                                        </p:tgtEl>
                                      </p:cBhvr>
                                    </p:animEffect>
                                    <p:anim calcmode="lin" valueType="num">
                                      <p:cBhvr>
                                        <p:cTn id="25" dur="1000" fill="hold"/>
                                        <p:tgtEl>
                                          <p:spTgt spid="80"/>
                                        </p:tgtEl>
                                        <p:attrNameLst>
                                          <p:attrName>ppt_x</p:attrName>
                                        </p:attrNameLst>
                                      </p:cBhvr>
                                      <p:tavLst>
                                        <p:tav tm="0">
                                          <p:val>
                                            <p:strVal val="#ppt_x"/>
                                          </p:val>
                                        </p:tav>
                                        <p:tav tm="100000">
                                          <p:val>
                                            <p:strVal val="#ppt_x"/>
                                          </p:val>
                                        </p:tav>
                                      </p:tavLst>
                                    </p:anim>
                                    <p:anim calcmode="lin" valueType="num">
                                      <p:cBhvr>
                                        <p:cTn id="26"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78" grpId="0" animBg="1"/>
      <p:bldP spid="79" grpId="0" animBg="1"/>
      <p:bldP spid="8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里程碑</a:t>
            </a:r>
            <a:r>
              <a:rPr lang="en-US" altLang="zh-CN" sz="4800" dirty="0">
                <a:latin typeface="微软雅黑" panose="020B0503020204020204" pitchFamily="34" charset="-122"/>
                <a:ea typeface="微软雅黑" panose="020B0503020204020204" pitchFamily="34" charset="-122"/>
              </a:rPr>
              <a:t>[1,2]</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graphicFrame>
        <p:nvGraphicFramePr>
          <p:cNvPr id="3" name="表格 2"/>
          <p:cNvGraphicFramePr/>
          <p:nvPr/>
        </p:nvGraphicFramePr>
        <p:xfrm>
          <a:off x="1426845" y="1328420"/>
          <a:ext cx="9670415" cy="4359910"/>
        </p:xfrm>
        <a:graphic>
          <a:graphicData uri="http://schemas.openxmlformats.org/drawingml/2006/table">
            <a:tbl>
              <a:tblPr firstRow="1" bandRow="1">
                <a:tableStyleId>{5C22544A-7EE6-4342-B048-85BDC9FD1C3A}</a:tableStyleId>
              </a:tblPr>
              <a:tblGrid>
                <a:gridCol w="810895"/>
                <a:gridCol w="2889250"/>
                <a:gridCol w="5970270"/>
              </a:tblGrid>
              <a:tr h="434340">
                <a:tc>
                  <a:txBody>
                    <a:bodyPr/>
                    <a:p>
                      <a:pPr>
                        <a:lnSpc>
                          <a:spcPct val="90000"/>
                        </a:lnSpc>
                        <a:buNone/>
                      </a:pPr>
                      <a:r>
                        <a:rPr lang="zh-CN" altLang="zh-CN"/>
                        <a:t>序号</a:t>
                      </a:r>
                      <a:endParaRPr lang="zh-CN" altLang="zh-CN"/>
                    </a:p>
                  </a:txBody>
                  <a:tcPr/>
                </a:tc>
                <a:tc>
                  <a:txBody>
                    <a:bodyPr/>
                    <a:p>
                      <a:pPr>
                        <a:lnSpc>
                          <a:spcPct val="90000"/>
                        </a:lnSpc>
                        <a:buNone/>
                      </a:pPr>
                      <a:r>
                        <a:rPr lang="zh-CN" altLang="en-US"/>
                        <a:t>里程碑演示材料</a:t>
                      </a:r>
                      <a:endParaRPr lang="zh-CN" altLang="en-US"/>
                    </a:p>
                  </a:txBody>
                  <a:tcPr/>
                </a:tc>
                <a:tc>
                  <a:txBody>
                    <a:bodyPr/>
                    <a:p>
                      <a:pPr>
                        <a:lnSpc>
                          <a:spcPct val="90000"/>
                        </a:lnSpc>
                        <a:buNone/>
                      </a:pPr>
                      <a:r>
                        <a:rPr lang="zh-CN" altLang="en-US" sz="2400">
                          <a:sym typeface="+mn-ea"/>
                        </a:rPr>
                        <a:t>演示材料</a:t>
                      </a:r>
                      <a:endParaRPr lang="zh-CN" altLang="en-US"/>
                    </a:p>
                  </a:txBody>
                  <a:tcPr/>
                </a:tc>
              </a:tr>
              <a:tr h="381000">
                <a:tc>
                  <a:txBody>
                    <a:bodyPr/>
                    <a:p>
                      <a:pPr>
                        <a:lnSpc>
                          <a:spcPct val="90000"/>
                        </a:lnSpc>
                        <a:buNone/>
                      </a:pPr>
                      <a:r>
                        <a:rPr lang="en-US" altLang="zh-CN" sz="2000"/>
                        <a:t>1</a:t>
                      </a:r>
                      <a:endParaRPr lang="en-US" altLang="zh-CN" sz="2000"/>
                    </a:p>
                  </a:txBody>
                  <a:tcPr/>
                </a:tc>
                <a:tc>
                  <a:txBody>
                    <a:bodyPr/>
                    <a:p>
                      <a:pPr>
                        <a:lnSpc>
                          <a:spcPct val="90000"/>
                        </a:lnSpc>
                        <a:buNone/>
                      </a:pPr>
                      <a:r>
                        <a:rPr lang="zh-CN" altLang="en-US" sz="2000"/>
                        <a:t>软件需求项目工程计划</a:t>
                      </a:r>
                      <a:endParaRPr lang="zh-CN" altLang="en-US" sz="2000"/>
                    </a:p>
                  </a:txBody>
                  <a:tcPr/>
                </a:tc>
                <a:tc>
                  <a:txBody>
                    <a:bodyPr/>
                    <a:p>
                      <a:pPr>
                        <a:lnSpc>
                          <a:spcPct val="90000"/>
                        </a:lnSpc>
                        <a:buNone/>
                      </a:pPr>
                      <a:r>
                        <a:rPr lang="zh-CN" altLang="en-US" sz="2000">
                          <a:hlinkClick r:id="rId1" action="ppaction://hlinkfile"/>
                        </a:rPr>
                        <a:t>PRD2018-G07- 需求工程项目计划PPT</a:t>
                      </a:r>
                      <a:r>
                        <a:rPr lang="en-US" altLang="zh-CN" sz="2000">
                          <a:hlinkClick r:id="rId1" action="ppaction://hlinkfile"/>
                        </a:rPr>
                        <a:t>.pptx</a:t>
                      </a:r>
                      <a:endParaRPr lang="en-US" altLang="zh-CN" sz="2000"/>
                    </a:p>
                  </a:txBody>
                  <a:tcPr/>
                </a:tc>
              </a:tr>
              <a:tr h="381000">
                <a:tc>
                  <a:txBody>
                    <a:bodyPr/>
                    <a:p>
                      <a:pPr>
                        <a:lnSpc>
                          <a:spcPct val="90000"/>
                        </a:lnSpc>
                        <a:buNone/>
                      </a:pPr>
                      <a:r>
                        <a:rPr lang="en-US" altLang="zh-CN" sz="2000"/>
                        <a:t>2</a:t>
                      </a:r>
                      <a:endParaRPr lang="en-US" altLang="zh-CN" sz="2000"/>
                    </a:p>
                  </a:txBody>
                  <a:tcPr/>
                </a:tc>
                <a:tc>
                  <a:txBody>
                    <a:bodyPr/>
                    <a:p>
                      <a:pPr>
                        <a:lnSpc>
                          <a:spcPct val="90000"/>
                        </a:lnSpc>
                        <a:buNone/>
                      </a:pPr>
                      <a:r>
                        <a:rPr lang="en-US" altLang="zh-CN" sz="2000"/>
                        <a:t>UML</a:t>
                      </a:r>
                      <a:r>
                        <a:rPr lang="zh-CN" altLang="en-US" sz="2000"/>
                        <a:t>作业</a:t>
                      </a:r>
                      <a:r>
                        <a:rPr lang="en-US" altLang="zh-CN" sz="2000"/>
                        <a:t>1</a:t>
                      </a:r>
                      <a:endParaRPr lang="en-US" altLang="zh-CN" sz="2000"/>
                    </a:p>
                  </a:txBody>
                  <a:tcPr/>
                </a:tc>
                <a:tc>
                  <a:txBody>
                    <a:bodyPr/>
                    <a:p>
                      <a:pPr>
                        <a:lnSpc>
                          <a:spcPct val="90000"/>
                        </a:lnSpc>
                        <a:buNone/>
                      </a:pPr>
                      <a:r>
                        <a:rPr lang="zh-CN" altLang="en-US" sz="2000">
                          <a:hlinkClick r:id="rId2" action="ppaction://hlinkfile"/>
                        </a:rPr>
                        <a:t>PRD2018-G07-第四周翻转课堂PPT.pptx</a:t>
                      </a:r>
                      <a:endParaRPr lang="zh-CN" altLang="en-US" sz="2000"/>
                    </a:p>
                  </a:txBody>
                  <a:tcPr/>
                </a:tc>
              </a:tr>
              <a:tr h="381000">
                <a:tc>
                  <a:txBody>
                    <a:bodyPr/>
                    <a:p>
                      <a:pPr>
                        <a:lnSpc>
                          <a:spcPct val="90000"/>
                        </a:lnSpc>
                        <a:buNone/>
                      </a:pPr>
                      <a:r>
                        <a:rPr lang="en-US" altLang="zh-CN" sz="2000"/>
                        <a:t>3</a:t>
                      </a:r>
                      <a:endParaRPr lang="en-US" altLang="zh-CN" sz="2000"/>
                    </a:p>
                  </a:txBody>
                  <a:tcPr/>
                </a:tc>
                <a:tc>
                  <a:txBody>
                    <a:bodyPr/>
                    <a:p>
                      <a:pPr>
                        <a:lnSpc>
                          <a:spcPct val="90000"/>
                        </a:lnSpc>
                        <a:buNone/>
                      </a:pPr>
                      <a:r>
                        <a:rPr lang="en-US" altLang="zh-CN" sz="2000"/>
                        <a:t>UML</a:t>
                      </a:r>
                      <a:r>
                        <a:rPr lang="zh-CN" altLang="en-US" sz="2000"/>
                        <a:t>作业</a:t>
                      </a:r>
                      <a:r>
                        <a:rPr lang="en-US" altLang="zh-CN" sz="2000"/>
                        <a:t>2</a:t>
                      </a:r>
                      <a:endParaRPr lang="en-US" altLang="zh-CN" sz="2000"/>
                    </a:p>
                  </a:txBody>
                  <a:tcPr/>
                </a:tc>
                <a:tc>
                  <a:txBody>
                    <a:bodyPr/>
                    <a:p>
                      <a:pPr>
                        <a:lnSpc>
                          <a:spcPct val="90000"/>
                        </a:lnSpc>
                        <a:buNone/>
                      </a:pPr>
                      <a:r>
                        <a:rPr lang="en-US" altLang="zh-CN" sz="2000">
                          <a:hlinkClick r:id="rId3" action="ppaction://hlinkfile"/>
                        </a:rPr>
                        <a:t>PRD2018-G07-第五周翻转课堂PPT.pptx</a:t>
                      </a:r>
                      <a:endParaRPr lang="en-US" altLang="zh-CN" sz="2000"/>
                    </a:p>
                  </a:txBody>
                  <a:tcPr/>
                </a:tc>
              </a:tr>
              <a:tr h="420370">
                <a:tc>
                  <a:txBody>
                    <a:bodyPr/>
                    <a:p>
                      <a:pPr>
                        <a:lnSpc>
                          <a:spcPct val="90000"/>
                        </a:lnSpc>
                        <a:buNone/>
                      </a:pPr>
                      <a:r>
                        <a:rPr lang="en-US" altLang="zh-CN" sz="2000"/>
                        <a:t>4</a:t>
                      </a:r>
                      <a:endParaRPr lang="en-US" altLang="zh-CN" sz="2000"/>
                    </a:p>
                  </a:txBody>
                  <a:tcPr/>
                </a:tc>
                <a:tc>
                  <a:txBody>
                    <a:bodyPr/>
                    <a:p>
                      <a:pPr>
                        <a:lnSpc>
                          <a:spcPct val="90000"/>
                        </a:lnSpc>
                        <a:buNone/>
                      </a:pPr>
                      <a:r>
                        <a:rPr lang="en-US" altLang="zh-CN" sz="2000"/>
                        <a:t>UML</a:t>
                      </a:r>
                      <a:r>
                        <a:rPr lang="zh-CN" altLang="en-US" sz="2000"/>
                        <a:t>作业</a:t>
                      </a:r>
                      <a:r>
                        <a:rPr lang="en-US" altLang="zh-CN" sz="2000"/>
                        <a:t>3</a:t>
                      </a:r>
                      <a:endParaRPr lang="en-US" altLang="zh-CN" sz="2000"/>
                    </a:p>
                  </a:txBody>
                  <a:tcPr/>
                </a:tc>
                <a:tc>
                  <a:txBody>
                    <a:bodyPr/>
                    <a:p>
                      <a:pPr>
                        <a:lnSpc>
                          <a:spcPct val="90000"/>
                        </a:lnSpc>
                        <a:buNone/>
                      </a:pPr>
                      <a:r>
                        <a:rPr lang="zh-CN" altLang="en-US" sz="2000">
                          <a:hlinkClick r:id="rId4" action="ppaction://hlinkfile"/>
                        </a:rPr>
                        <a:t>PRD2018-G07-第六周翻转课堂PPT.pptx</a:t>
                      </a:r>
                      <a:endParaRPr lang="zh-CN" altLang="en-US" sz="2000"/>
                    </a:p>
                  </a:txBody>
                  <a:tcPr/>
                </a:tc>
              </a:tr>
              <a:tr h="381000">
                <a:tc>
                  <a:txBody>
                    <a:bodyPr/>
                    <a:p>
                      <a:pPr>
                        <a:lnSpc>
                          <a:spcPct val="90000"/>
                        </a:lnSpc>
                        <a:buNone/>
                      </a:pPr>
                      <a:r>
                        <a:rPr lang="en-US" altLang="zh-CN" sz="2000"/>
                        <a:t>5</a:t>
                      </a:r>
                      <a:endParaRPr lang="en-US" altLang="zh-CN" sz="2000"/>
                    </a:p>
                  </a:txBody>
                  <a:tcPr/>
                </a:tc>
                <a:tc>
                  <a:txBody>
                    <a:bodyPr/>
                    <a:p>
                      <a:pPr>
                        <a:lnSpc>
                          <a:spcPct val="90000"/>
                        </a:lnSpc>
                        <a:buNone/>
                      </a:pPr>
                      <a:r>
                        <a:rPr lang="en-US" altLang="zh-CN" sz="2000"/>
                        <a:t>UML</a:t>
                      </a:r>
                      <a:r>
                        <a:rPr lang="zh-CN" altLang="en-US" sz="2000"/>
                        <a:t>作业</a:t>
                      </a:r>
                      <a:r>
                        <a:rPr lang="en-US" altLang="zh-CN" sz="2000"/>
                        <a:t>4</a:t>
                      </a:r>
                      <a:endParaRPr lang="en-US" altLang="zh-CN" sz="2000"/>
                    </a:p>
                  </a:txBody>
                  <a:tcPr/>
                </a:tc>
                <a:tc>
                  <a:txBody>
                    <a:bodyPr/>
                    <a:p>
                      <a:pPr>
                        <a:lnSpc>
                          <a:spcPct val="90000"/>
                        </a:lnSpc>
                        <a:buNone/>
                      </a:pPr>
                      <a:r>
                        <a:rPr lang="zh-CN" altLang="en-US" sz="2000">
                          <a:hlinkClick r:id="rId5" action="ppaction://hlinkfile"/>
                        </a:rPr>
                        <a:t>PRD2018-G07-第七周翻转课堂PPT.pptx</a:t>
                      </a:r>
                      <a:endParaRPr lang="zh-CN" altLang="en-US" sz="2000"/>
                    </a:p>
                  </a:txBody>
                  <a:tcPr/>
                </a:tc>
              </a:tr>
              <a:tr h="381000">
                <a:tc>
                  <a:txBody>
                    <a:bodyPr/>
                    <a:p>
                      <a:pPr>
                        <a:lnSpc>
                          <a:spcPct val="90000"/>
                        </a:lnSpc>
                        <a:buNone/>
                      </a:pPr>
                      <a:r>
                        <a:rPr lang="en-US" altLang="zh-CN" sz="2000"/>
                        <a:t>6</a:t>
                      </a:r>
                      <a:endParaRPr lang="en-US" altLang="zh-CN" sz="2000"/>
                    </a:p>
                  </a:txBody>
                  <a:tcPr/>
                </a:tc>
                <a:tc>
                  <a:txBody>
                    <a:bodyPr/>
                    <a:p>
                      <a:pPr>
                        <a:lnSpc>
                          <a:spcPct val="90000"/>
                        </a:lnSpc>
                        <a:buNone/>
                      </a:pPr>
                      <a:r>
                        <a:rPr lang="zh-CN" altLang="en-US" sz="2000"/>
                        <a:t>软件需求规格说明书</a:t>
                      </a:r>
                      <a:r>
                        <a:rPr lang="en-US" altLang="zh-CN" sz="2000"/>
                        <a:t>SRS</a:t>
                      </a:r>
                      <a:endParaRPr lang="en-US" altLang="zh-CN" sz="2000"/>
                    </a:p>
                  </a:txBody>
                  <a:tcPr/>
                </a:tc>
                <a:tc>
                  <a:txBody>
                    <a:bodyPr/>
                    <a:p>
                      <a:pPr>
                        <a:lnSpc>
                          <a:spcPct val="90000"/>
                        </a:lnSpc>
                        <a:buNone/>
                      </a:pPr>
                      <a:r>
                        <a:rPr lang="zh-CN" altLang="en-US" sz="2000">
                          <a:hlinkClick r:id="rId6" action="ppaction://hlinkfile"/>
                        </a:rPr>
                        <a:t>PRD2018-G07－SRS评审PPT.pptx</a:t>
                      </a:r>
                      <a:endParaRPr lang="zh-CN" altLang="en-US" sz="2000"/>
                    </a:p>
                  </a:txBody>
                  <a:tcPr/>
                </a:tc>
              </a:tr>
              <a:tr h="381000">
                <a:tc>
                  <a:txBody>
                    <a:bodyPr/>
                    <a:p>
                      <a:pPr>
                        <a:lnSpc>
                          <a:spcPct val="90000"/>
                        </a:lnSpc>
                        <a:buNone/>
                      </a:pPr>
                      <a:r>
                        <a:rPr lang="en-US" altLang="zh-CN" sz="2000"/>
                        <a:t>7</a:t>
                      </a:r>
                      <a:endParaRPr lang="en-US" altLang="zh-CN" sz="2000"/>
                    </a:p>
                  </a:txBody>
                  <a:tcPr/>
                </a:tc>
                <a:tc>
                  <a:txBody>
                    <a:bodyPr/>
                    <a:p>
                      <a:pPr>
                        <a:lnSpc>
                          <a:spcPct val="90000"/>
                        </a:lnSpc>
                        <a:buNone/>
                      </a:pPr>
                      <a:r>
                        <a:rPr lang="en-US" altLang="zh-CN" sz="2000"/>
                        <a:t>UML</a:t>
                      </a:r>
                      <a:r>
                        <a:rPr lang="zh-CN" altLang="en-US" sz="2000"/>
                        <a:t>作业</a:t>
                      </a:r>
                      <a:r>
                        <a:rPr lang="en-US" altLang="zh-CN" sz="2000"/>
                        <a:t>5</a:t>
                      </a:r>
                      <a:endParaRPr lang="en-US" altLang="zh-CN" sz="2000"/>
                    </a:p>
                  </a:txBody>
                  <a:tcPr/>
                </a:tc>
                <a:tc>
                  <a:txBody>
                    <a:bodyPr/>
                    <a:p>
                      <a:pPr>
                        <a:lnSpc>
                          <a:spcPct val="90000"/>
                        </a:lnSpc>
                        <a:buNone/>
                      </a:pPr>
                      <a:r>
                        <a:rPr lang="zh-CN" altLang="en-US" sz="2000">
                          <a:hlinkClick r:id="rId7" action="ppaction://hlinkfile"/>
                        </a:rPr>
                        <a:t>PRD2018-G07-第十三周翻转课堂PPT.pptx</a:t>
                      </a:r>
                      <a:endParaRPr lang="zh-CN" altLang="en-US" sz="2000"/>
                    </a:p>
                  </a:txBody>
                  <a:tcPr/>
                </a:tc>
              </a:tr>
              <a:tr h="381000">
                <a:tc>
                  <a:txBody>
                    <a:bodyPr/>
                    <a:p>
                      <a:pPr>
                        <a:lnSpc>
                          <a:spcPct val="90000"/>
                        </a:lnSpc>
                        <a:buNone/>
                      </a:pPr>
                      <a:r>
                        <a:rPr lang="en-US" altLang="zh-CN" sz="2000"/>
                        <a:t>8</a:t>
                      </a:r>
                      <a:endParaRPr lang="en-US" altLang="zh-CN" sz="2000"/>
                    </a:p>
                  </a:txBody>
                  <a:tcPr/>
                </a:tc>
                <a:tc>
                  <a:txBody>
                    <a:bodyPr/>
                    <a:p>
                      <a:pPr>
                        <a:lnSpc>
                          <a:spcPct val="90000"/>
                        </a:lnSpc>
                        <a:buNone/>
                      </a:pPr>
                      <a:r>
                        <a:rPr lang="en-US" altLang="zh-CN" sz="2000"/>
                        <a:t>UML</a:t>
                      </a:r>
                      <a:r>
                        <a:rPr lang="zh-CN" altLang="en-US" sz="2000"/>
                        <a:t>作业</a:t>
                      </a:r>
                      <a:r>
                        <a:rPr lang="en-US" altLang="zh-CN" sz="2000"/>
                        <a:t>6</a:t>
                      </a:r>
                      <a:endParaRPr lang="en-US" altLang="zh-CN" sz="2000"/>
                    </a:p>
                  </a:txBody>
                  <a:tcPr/>
                </a:tc>
                <a:tc>
                  <a:txBody>
                    <a:bodyPr/>
                    <a:p>
                      <a:pPr>
                        <a:lnSpc>
                          <a:spcPct val="90000"/>
                        </a:lnSpc>
                        <a:buNone/>
                      </a:pPr>
                      <a:r>
                        <a:rPr lang="zh-CN" altLang="en-US" sz="2000">
                          <a:hlinkClick r:id="rId8" action="ppaction://hlinkfile"/>
                        </a:rPr>
                        <a:t>PRD2018-G07－第十四周翻转课堂PPT.pptx</a:t>
                      </a:r>
                      <a:endParaRPr lang="zh-CN" altLang="en-US" sz="2000"/>
                    </a:p>
                  </a:txBody>
                  <a:tcPr/>
                </a:tc>
              </a:tr>
              <a:tr h="457200">
                <a:tc>
                  <a:txBody>
                    <a:bodyPr/>
                    <a:p>
                      <a:pPr>
                        <a:lnSpc>
                          <a:spcPct val="90000"/>
                        </a:lnSpc>
                        <a:buNone/>
                      </a:pPr>
                      <a:r>
                        <a:rPr lang="en-US" altLang="zh-CN" sz="2000"/>
                        <a:t>9</a:t>
                      </a:r>
                      <a:endParaRPr lang="en-US" altLang="zh-CN" sz="2000"/>
                    </a:p>
                  </a:txBody>
                  <a:tcPr/>
                </a:tc>
                <a:tc>
                  <a:txBody>
                    <a:bodyPr/>
                    <a:p>
                      <a:pPr>
                        <a:lnSpc>
                          <a:spcPct val="90000"/>
                        </a:lnSpc>
                        <a:buNone/>
                      </a:pPr>
                      <a:r>
                        <a:rPr lang="zh-CN" altLang="en-US" sz="2000"/>
                        <a:t>软件需求变更文档</a:t>
                      </a:r>
                      <a:endParaRPr lang="zh-CN" altLang="en-US" sz="2000"/>
                    </a:p>
                  </a:txBody>
                  <a:tcPr/>
                </a:tc>
                <a:tc>
                  <a:txBody>
                    <a:bodyPr/>
                    <a:p>
                      <a:pPr>
                        <a:lnSpc>
                          <a:spcPct val="90000"/>
                        </a:lnSpc>
                        <a:buNone/>
                      </a:pPr>
                      <a:r>
                        <a:rPr lang="zh-CN" altLang="en-US" sz="2000">
                          <a:hlinkClick r:id="rId9" action="ppaction://hlinkfile"/>
                        </a:rPr>
                        <a:t>PRD2018-G07－需求变更.pptx</a:t>
                      </a:r>
                      <a:endParaRPr lang="zh-CN" altLang="en-US" sz="2000"/>
                    </a:p>
                  </a:txBody>
                  <a:tcPr/>
                </a:tc>
              </a:tr>
              <a:tr h="381000">
                <a:tc>
                  <a:txBody>
                    <a:bodyPr/>
                    <a:p>
                      <a:pPr>
                        <a:lnSpc>
                          <a:spcPct val="90000"/>
                        </a:lnSpc>
                        <a:buNone/>
                      </a:pPr>
                      <a:r>
                        <a:rPr lang="en-US" altLang="zh-CN" sz="2000"/>
                        <a:t>10</a:t>
                      </a:r>
                      <a:endParaRPr lang="en-US" altLang="zh-CN" sz="2000"/>
                    </a:p>
                  </a:txBody>
                  <a:tcPr/>
                </a:tc>
                <a:tc>
                  <a:txBody>
                    <a:bodyPr/>
                    <a:p>
                      <a:pPr>
                        <a:lnSpc>
                          <a:spcPct val="90000"/>
                        </a:lnSpc>
                        <a:buNone/>
                      </a:pPr>
                      <a:r>
                        <a:rPr lang="zh-CN" altLang="en-US" sz="2000"/>
                        <a:t>项目收尾</a:t>
                      </a:r>
                      <a:r>
                        <a:rPr lang="en-US" altLang="zh-CN" sz="2000"/>
                        <a:t>-</a:t>
                      </a:r>
                      <a:r>
                        <a:rPr lang="zh-CN" altLang="en-US" sz="2000"/>
                        <a:t>课程作业评审</a:t>
                      </a:r>
                      <a:endParaRPr lang="zh-CN" altLang="en-US" sz="2000"/>
                    </a:p>
                  </a:txBody>
                  <a:tcPr/>
                </a:tc>
                <a:tc>
                  <a:txBody>
                    <a:bodyPr/>
                    <a:p>
                      <a:pPr>
                        <a:lnSpc>
                          <a:spcPct val="90000"/>
                        </a:lnSpc>
                        <a:buNone/>
                      </a:pPr>
                      <a:r>
                        <a:rPr lang="zh-CN" altLang="en-US" sz="2000">
                          <a:hlinkClick r:id="rId10" action="ppaction://hlinkfile"/>
                        </a:rPr>
                        <a:t>PRD2018-G07-最终评审PPT.pptx</a:t>
                      </a:r>
                      <a:endParaRPr lang="zh-CN" altLang="en-US" sz="2000"/>
                    </a:p>
                  </a:txBody>
                  <a:tcPr/>
                </a:tc>
              </a:tr>
            </a:tbl>
          </a:graphicData>
        </a:graphic>
      </p:graphicFrame>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1597660"/>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sym typeface="+mn-ea"/>
              </a:rPr>
              <a:t>里程碑</a:t>
            </a:r>
            <a:r>
              <a:rPr lang="en-US" altLang="zh-CN" sz="4800" dirty="0">
                <a:latin typeface="微软雅黑" panose="020B0503020204020204" pitchFamily="34" charset="-122"/>
                <a:ea typeface="微软雅黑" panose="020B0503020204020204" pitchFamily="34" charset="-122"/>
                <a:sym typeface="+mn-ea"/>
              </a:rPr>
              <a:t>[1,2]</a:t>
            </a:r>
            <a:endParaRPr lang="zh-CN" altLang="en-US" sz="4800" dirty="0">
              <a:latin typeface="微软雅黑" panose="020B0503020204020204" pitchFamily="34" charset="-122"/>
              <a:ea typeface="微软雅黑" panose="020B0503020204020204" pitchFamily="34" charset="-122"/>
            </a:endParaRPr>
          </a:p>
          <a:p>
            <a:endParaRPr lang="zh-CN" altLang="en-US"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graphicFrame>
        <p:nvGraphicFramePr>
          <p:cNvPr id="3" name="表格 2"/>
          <p:cNvGraphicFramePr/>
          <p:nvPr/>
        </p:nvGraphicFramePr>
        <p:xfrm>
          <a:off x="234950" y="1248410"/>
          <a:ext cx="11722100" cy="5149850"/>
        </p:xfrm>
        <a:graphic>
          <a:graphicData uri="http://schemas.openxmlformats.org/drawingml/2006/table">
            <a:tbl>
              <a:tblPr firstRow="1" bandRow="1">
                <a:tableStyleId>{5C22544A-7EE6-4342-B048-85BDC9FD1C3A}</a:tableStyleId>
              </a:tblPr>
              <a:tblGrid>
                <a:gridCol w="509270"/>
                <a:gridCol w="11212830"/>
              </a:tblGrid>
              <a:tr h="420370">
                <a:tc>
                  <a:txBody>
                    <a:bodyPr/>
                    <a:p>
                      <a:pPr>
                        <a:lnSpc>
                          <a:spcPct val="90000"/>
                        </a:lnSpc>
                        <a:buNone/>
                      </a:pPr>
                      <a:r>
                        <a:rPr lang="zh-CN" altLang="zh-CN"/>
                        <a:t>周</a:t>
                      </a:r>
                      <a:endParaRPr lang="zh-CN" altLang="zh-CN"/>
                    </a:p>
                  </a:txBody>
                  <a:tcPr/>
                </a:tc>
                <a:tc>
                  <a:txBody>
                    <a:bodyPr/>
                    <a:p>
                      <a:pPr>
                        <a:lnSpc>
                          <a:spcPct val="90000"/>
                        </a:lnSpc>
                        <a:buNone/>
                      </a:pPr>
                      <a:r>
                        <a:rPr lang="zh-CN" altLang="en-US"/>
                        <a:t>提交文件</a:t>
                      </a:r>
                      <a:endParaRPr lang="zh-CN" altLang="en-US"/>
                    </a:p>
                  </a:txBody>
                  <a:tcPr/>
                </a:tc>
              </a:tr>
              <a:tr h="337820">
                <a:tc>
                  <a:txBody>
                    <a:bodyPr/>
                    <a:p>
                      <a:pPr>
                        <a:lnSpc>
                          <a:spcPct val="90000"/>
                        </a:lnSpc>
                        <a:buNone/>
                      </a:pPr>
                      <a:r>
                        <a:rPr lang="en-US" altLang="zh-CN" sz="1800"/>
                        <a:t>2</a:t>
                      </a:r>
                      <a:endParaRPr lang="en-US" altLang="zh-CN" sz="1800"/>
                    </a:p>
                  </a:txBody>
                  <a:tcPr/>
                </a:tc>
                <a:tc>
                  <a:txBody>
                    <a:bodyPr/>
                    <a:p>
                      <a:pPr>
                        <a:lnSpc>
                          <a:spcPct val="90000"/>
                        </a:lnSpc>
                        <a:buNone/>
                      </a:pPr>
                      <a:r>
                        <a:rPr lang="zh-CN" altLang="en-US" sz="1800">
                          <a:sym typeface="+mn-ea"/>
                          <a:hlinkClick r:id="rId1" action="ppaction://hlinkfile"/>
                        </a:rPr>
                        <a:t>甘特图</a:t>
                      </a:r>
                      <a:r>
                        <a:rPr lang="zh-CN" altLang="en-US" sz="1800">
                          <a:sym typeface="+mn-ea"/>
                        </a:rPr>
                        <a:t>、</a:t>
                      </a:r>
                      <a:r>
                        <a:rPr lang="zh-CN" altLang="en-US" sz="1800">
                          <a:sym typeface="+mn-ea"/>
                          <a:hlinkClick r:id="rId2" action="ppaction://hlinkfile"/>
                        </a:rPr>
                        <a:t>需求工程项目计划</a:t>
                      </a:r>
                      <a:endParaRPr lang="zh-CN" altLang="en-US" sz="1800">
                        <a:sym typeface="+mn-ea"/>
                      </a:endParaRPr>
                    </a:p>
                  </a:txBody>
                  <a:tcPr/>
                </a:tc>
              </a:tr>
              <a:tr h="337820">
                <a:tc>
                  <a:txBody>
                    <a:bodyPr/>
                    <a:p>
                      <a:pPr>
                        <a:lnSpc>
                          <a:spcPct val="90000"/>
                        </a:lnSpc>
                        <a:buNone/>
                      </a:pPr>
                      <a:r>
                        <a:rPr lang="en-US" altLang="zh-CN" sz="1800"/>
                        <a:t>3</a:t>
                      </a:r>
                      <a:endParaRPr lang="en-US" altLang="zh-CN" sz="1800"/>
                    </a:p>
                  </a:txBody>
                  <a:tcPr/>
                </a:tc>
                <a:tc>
                  <a:txBody>
                    <a:bodyPr/>
                    <a:p>
                      <a:pPr>
                        <a:lnSpc>
                          <a:spcPct val="90000"/>
                        </a:lnSpc>
                        <a:buNone/>
                      </a:pPr>
                      <a:r>
                        <a:rPr lang="en-US" altLang="zh-CN" sz="1800">
                          <a:sym typeface="+mn-ea"/>
                        </a:rPr>
                        <a:t>PRD2018-07</a:t>
                      </a:r>
                      <a:r>
                        <a:rPr lang="zh-CN" altLang="en-US" sz="1800">
                          <a:sym typeface="+mn-ea"/>
                        </a:rPr>
                        <a:t>小组信息、</a:t>
                      </a:r>
                      <a:r>
                        <a:rPr lang="zh-CN" altLang="en-US" sz="1800">
                          <a:sym typeface="+mn-ea"/>
                          <a:hlinkClick r:id="rId3" action="ppaction://hlinkfile"/>
                        </a:rPr>
                        <a:t>可行性分析报告</a:t>
                      </a:r>
                      <a:r>
                        <a:rPr lang="zh-CN" altLang="en-US" sz="1800">
                          <a:sym typeface="+mn-ea"/>
                        </a:rPr>
                        <a:t>、</a:t>
                      </a:r>
                      <a:r>
                        <a:rPr lang="zh-CN" altLang="en-US" sz="1800">
                          <a:sym typeface="+mn-ea"/>
                          <a:hlinkClick r:id="rId1" action="ppaction://hlinkfile"/>
                        </a:rPr>
                        <a:t>甘特图</a:t>
                      </a:r>
                      <a:r>
                        <a:rPr lang="zh-CN" altLang="en-US" sz="1800">
                          <a:sym typeface="+mn-ea"/>
                        </a:rPr>
                        <a:t>、</a:t>
                      </a:r>
                      <a:r>
                        <a:rPr lang="zh-CN" altLang="en-US" sz="1800">
                          <a:sym typeface="+mn-ea"/>
                          <a:hlinkClick r:id="rId4" action="ppaction://hlinkfile"/>
                        </a:rPr>
                        <a:t>需求工程项目计划</a:t>
                      </a:r>
                      <a:r>
                        <a:rPr lang="zh-CN" altLang="en-US" sz="1800">
                          <a:sym typeface="+mn-ea"/>
                        </a:rPr>
                        <a:t>、</a:t>
                      </a:r>
                      <a:r>
                        <a:rPr lang="zh-CN" altLang="en-US" sz="1800">
                          <a:sym typeface="+mn-ea"/>
                          <a:hlinkClick r:id="rId5" action="ppaction://hlinkfile"/>
                        </a:rPr>
                        <a:t>第四周翻转</a:t>
                      </a:r>
                      <a:r>
                        <a:rPr lang="en-US" altLang="zh-CN" sz="1800">
                          <a:sym typeface="+mn-ea"/>
                          <a:hlinkClick r:id="rId5" action="ppaction://hlinkfile"/>
                        </a:rPr>
                        <a:t>PPT</a:t>
                      </a:r>
                      <a:r>
                        <a:rPr lang="zh-CN" altLang="en-US" sz="1800">
                          <a:sym typeface="+mn-ea"/>
                        </a:rPr>
                        <a:t>、博客园注册信息</a:t>
                      </a:r>
                      <a:endParaRPr lang="zh-CN" altLang="en-US" sz="1800">
                        <a:sym typeface="+mn-ea"/>
                      </a:endParaRPr>
                    </a:p>
                  </a:txBody>
                  <a:tcPr/>
                </a:tc>
              </a:tr>
              <a:tr h="337820">
                <a:tc>
                  <a:txBody>
                    <a:bodyPr/>
                    <a:p>
                      <a:pPr>
                        <a:lnSpc>
                          <a:spcPct val="90000"/>
                        </a:lnSpc>
                        <a:buNone/>
                      </a:pPr>
                      <a:r>
                        <a:rPr lang="en-US" altLang="zh-CN" sz="1800"/>
                        <a:t>4</a:t>
                      </a:r>
                      <a:endParaRPr lang="en-US" altLang="zh-CN" sz="1800"/>
                    </a:p>
                  </a:txBody>
                  <a:tcPr/>
                </a:tc>
                <a:tc>
                  <a:txBody>
                    <a:bodyPr/>
                    <a:p>
                      <a:pPr>
                        <a:lnSpc>
                          <a:spcPct val="90000"/>
                        </a:lnSpc>
                        <a:buNone/>
                      </a:pPr>
                      <a:r>
                        <a:rPr lang="zh-CN" altLang="en-US" sz="1800">
                          <a:hlinkClick r:id="rId4" action="ppaction://hlinkfile"/>
                        </a:rPr>
                        <a:t>需求工程项目计划</a:t>
                      </a:r>
                      <a:r>
                        <a:rPr lang="zh-CN" altLang="en-US" sz="1800"/>
                        <a:t>，</a:t>
                      </a:r>
                      <a:r>
                        <a:rPr lang="zh-CN" altLang="en-US" sz="1800">
                          <a:hlinkClick r:id="rId6" action="ppaction://hlinkfile"/>
                        </a:rPr>
                        <a:t>软件开发计划</a:t>
                      </a:r>
                      <a:r>
                        <a:rPr lang="en-US" altLang="zh-CN" sz="1800">
                          <a:hlinkClick r:id="rId6" action="ppaction://hlinkfile"/>
                        </a:rPr>
                        <a:t>(SDP)</a:t>
                      </a:r>
                      <a:r>
                        <a:rPr lang="zh-CN" altLang="en-US" sz="1800"/>
                        <a:t>、</a:t>
                      </a:r>
                      <a:r>
                        <a:rPr lang="zh-CN" altLang="en-US" sz="1800">
                          <a:hlinkClick r:id="rId7" action="ppaction://hlinkfile"/>
                        </a:rPr>
                        <a:t>项目总体计划</a:t>
                      </a:r>
                      <a:r>
                        <a:rPr lang="zh-CN" altLang="en-US" sz="1800"/>
                        <a:t>、</a:t>
                      </a:r>
                      <a:r>
                        <a:rPr lang="zh-CN" altLang="en-US" sz="1800">
                          <a:hlinkClick r:id="rId8" action="ppaction://hlinkfile"/>
                        </a:rPr>
                        <a:t>项目章程</a:t>
                      </a:r>
                      <a:r>
                        <a:rPr lang="zh-CN" altLang="en-US" sz="1800"/>
                        <a:t>、</a:t>
                      </a:r>
                      <a:r>
                        <a:rPr lang="zh-CN" altLang="en-US" sz="1800">
                          <a:hlinkClick r:id="rId1" action="ppaction://hlinkfile"/>
                        </a:rPr>
                        <a:t>甘特图</a:t>
                      </a:r>
                      <a:r>
                        <a:rPr lang="zh-CN" altLang="en-US" sz="1800"/>
                        <a:t>、</a:t>
                      </a:r>
                      <a:r>
                        <a:rPr lang="en-US" altLang="zh-CN" sz="1800">
                          <a:hlinkClick r:id="rId9" action="ppaction://hlinkfile"/>
                        </a:rPr>
                        <a:t>WBS</a:t>
                      </a:r>
                      <a:r>
                        <a:rPr lang="zh-CN" altLang="en-US" sz="1800">
                          <a:hlinkClick r:id="rId9" action="ppaction://hlinkfile"/>
                        </a:rPr>
                        <a:t>图</a:t>
                      </a:r>
                      <a:r>
                        <a:rPr lang="zh-CN" altLang="en-US" sz="1800"/>
                        <a:t>、</a:t>
                      </a:r>
                      <a:r>
                        <a:rPr lang="zh-CN" altLang="en-US" sz="1800">
                          <a:hlinkClick r:id="rId10" action="ppaction://hlinkfile"/>
                        </a:rPr>
                        <a:t>第五周翻转</a:t>
                      </a:r>
                      <a:r>
                        <a:rPr lang="en-US" altLang="zh-CN" sz="1800">
                          <a:hlinkClick r:id="rId10" action="ppaction://hlinkfile"/>
                        </a:rPr>
                        <a:t>PPT</a:t>
                      </a:r>
                      <a:endParaRPr lang="en-US" altLang="zh-CN" sz="1800"/>
                    </a:p>
                  </a:txBody>
                  <a:tcPr/>
                </a:tc>
              </a:tr>
              <a:tr h="337820">
                <a:tc>
                  <a:txBody>
                    <a:bodyPr/>
                    <a:p>
                      <a:pPr>
                        <a:lnSpc>
                          <a:spcPct val="90000"/>
                        </a:lnSpc>
                        <a:buNone/>
                      </a:pPr>
                      <a:r>
                        <a:rPr lang="en-US" altLang="zh-CN" sz="1800"/>
                        <a:t>5</a:t>
                      </a:r>
                      <a:endParaRPr lang="en-US" altLang="zh-CN" sz="1800"/>
                    </a:p>
                  </a:txBody>
                  <a:tcPr/>
                </a:tc>
                <a:tc>
                  <a:txBody>
                    <a:bodyPr/>
                    <a:p>
                      <a:pPr>
                        <a:lnSpc>
                          <a:spcPct val="90000"/>
                        </a:lnSpc>
                        <a:buNone/>
                      </a:pPr>
                      <a:r>
                        <a:rPr lang="zh-CN" altLang="en-US" sz="1800">
                          <a:hlinkClick r:id="rId11" action="ppaction://hlinkfile"/>
                        </a:rPr>
                        <a:t>质量保障计划</a:t>
                      </a:r>
                      <a:r>
                        <a:rPr lang="zh-CN" altLang="en-US" sz="1800"/>
                        <a:t>、</a:t>
                      </a:r>
                      <a:r>
                        <a:rPr lang="zh-CN" altLang="en-US" sz="1800">
                          <a:sym typeface="+mn-ea"/>
                          <a:hlinkClick r:id="rId4" action="ppaction://hlinkfile"/>
                        </a:rPr>
                        <a:t>需求工程项目计划</a:t>
                      </a:r>
                      <a:r>
                        <a:rPr lang="zh-CN" altLang="en-US" sz="1800"/>
                        <a:t>、</a:t>
                      </a:r>
                      <a:r>
                        <a:rPr lang="zh-CN" altLang="en-US" sz="1800">
                          <a:hlinkClick r:id="rId12" action="ppaction://hlinkfile"/>
                        </a:rPr>
                        <a:t>第六周翻转</a:t>
                      </a:r>
                      <a:r>
                        <a:rPr lang="en-US" altLang="zh-CN" sz="1800">
                          <a:hlinkClick r:id="rId12" action="ppaction://hlinkfile"/>
                        </a:rPr>
                        <a:t>PPT</a:t>
                      </a:r>
                      <a:endParaRPr lang="en-US" altLang="zh-CN" sz="1800"/>
                    </a:p>
                  </a:txBody>
                  <a:tcPr/>
                </a:tc>
              </a:tr>
              <a:tr h="337820">
                <a:tc>
                  <a:txBody>
                    <a:bodyPr/>
                    <a:p>
                      <a:pPr>
                        <a:lnSpc>
                          <a:spcPct val="90000"/>
                        </a:lnSpc>
                        <a:buNone/>
                      </a:pPr>
                      <a:r>
                        <a:rPr lang="en-US" altLang="zh-CN" sz="1800"/>
                        <a:t>6</a:t>
                      </a:r>
                      <a:endParaRPr lang="en-US" altLang="zh-CN" sz="1800"/>
                    </a:p>
                  </a:txBody>
                  <a:tcPr/>
                </a:tc>
                <a:tc>
                  <a:txBody>
                    <a:bodyPr/>
                    <a:p>
                      <a:pPr>
                        <a:lnSpc>
                          <a:spcPct val="90000"/>
                        </a:lnSpc>
                        <a:buNone/>
                      </a:pPr>
                      <a:r>
                        <a:rPr lang="zh-CN" altLang="en-US" sz="1800">
                          <a:hlinkClick r:id="rId13" action="ppaction://hlinkfile"/>
                        </a:rPr>
                        <a:t>第七周翻转</a:t>
                      </a:r>
                      <a:r>
                        <a:rPr lang="en-US" altLang="zh-CN" sz="1800">
                          <a:hlinkClick r:id="rId13" action="ppaction://hlinkfile"/>
                        </a:rPr>
                        <a:t>PPT</a:t>
                      </a:r>
                      <a:r>
                        <a:rPr lang="zh-CN" altLang="en-US" sz="1800"/>
                        <a:t>、</a:t>
                      </a:r>
                      <a:r>
                        <a:rPr lang="en-US" altLang="zh-CN" sz="1800">
                          <a:hlinkClick r:id="rId9" action="ppaction://hlinkfile"/>
                        </a:rPr>
                        <a:t>WBS</a:t>
                      </a:r>
                      <a:r>
                        <a:rPr lang="zh-CN" altLang="en-US" sz="1800">
                          <a:hlinkClick r:id="rId9" action="ppaction://hlinkfile"/>
                        </a:rPr>
                        <a:t>图</a:t>
                      </a:r>
                      <a:r>
                        <a:rPr lang="zh-CN" altLang="en-US" sz="1800"/>
                        <a:t>、</a:t>
                      </a:r>
                      <a:r>
                        <a:rPr lang="zh-CN" altLang="en-US" sz="1800">
                          <a:hlinkClick r:id="rId1" action="ppaction://hlinkfile"/>
                        </a:rPr>
                        <a:t>甘特图</a:t>
                      </a:r>
                      <a:r>
                        <a:rPr lang="zh-CN" altLang="en-US" sz="1800"/>
                        <a:t>、</a:t>
                      </a:r>
                      <a:r>
                        <a:rPr lang="zh-CN" altLang="en-US" sz="1800">
                          <a:hlinkClick r:id="rId14" action="ppaction://hlinkfile"/>
                        </a:rPr>
                        <a:t>项目计划</a:t>
                      </a:r>
                      <a:r>
                        <a:rPr lang="en-US" altLang="zh-CN" sz="1800">
                          <a:hlinkClick r:id="rId14" action="ppaction://hlinkfile"/>
                        </a:rPr>
                        <a:t>PPT</a:t>
                      </a:r>
                      <a:r>
                        <a:rPr lang="zh-CN" altLang="en-US" sz="1800"/>
                        <a:t>、</a:t>
                      </a:r>
                      <a:r>
                        <a:rPr lang="zh-CN" altLang="en-US" sz="1800">
                          <a:hlinkClick r:id="rId7" action="ppaction://hlinkfile"/>
                        </a:rPr>
                        <a:t>项目总体计划</a:t>
                      </a:r>
                      <a:r>
                        <a:rPr lang="zh-CN" altLang="en-US" sz="1800"/>
                        <a:t>、</a:t>
                      </a:r>
                      <a:r>
                        <a:rPr lang="zh-CN" altLang="en-US" sz="1800">
                          <a:sym typeface="+mn-ea"/>
                          <a:hlinkClick r:id="rId4" action="ppaction://hlinkfile"/>
                        </a:rPr>
                        <a:t>需求工程项目计划</a:t>
                      </a:r>
                      <a:r>
                        <a:rPr lang="zh-CN" altLang="en-US" sz="1800"/>
                        <a:t>、子计划</a:t>
                      </a:r>
                      <a:endParaRPr lang="zh-CN" altLang="en-US" sz="1800"/>
                    </a:p>
                  </a:txBody>
                  <a:tcPr/>
                </a:tc>
              </a:tr>
              <a:tr h="337820">
                <a:tc>
                  <a:txBody>
                    <a:bodyPr/>
                    <a:p>
                      <a:pPr>
                        <a:lnSpc>
                          <a:spcPct val="90000"/>
                        </a:lnSpc>
                        <a:buNone/>
                      </a:pPr>
                      <a:r>
                        <a:rPr lang="en-US" altLang="zh-CN" sz="1800"/>
                        <a:t>7</a:t>
                      </a:r>
                      <a:endParaRPr lang="en-US" altLang="zh-CN" sz="1800"/>
                    </a:p>
                  </a:txBody>
                  <a:tcPr/>
                </a:tc>
                <a:tc>
                  <a:txBody>
                    <a:bodyPr/>
                    <a:p>
                      <a:pPr>
                        <a:lnSpc>
                          <a:spcPct val="90000"/>
                        </a:lnSpc>
                        <a:buNone/>
                      </a:pPr>
                      <a:r>
                        <a:rPr lang="en-US" altLang="zh-CN" sz="1800">
                          <a:hlinkClick r:id="rId15" action="ppaction://hlinkfile"/>
                        </a:rPr>
                        <a:t>SWOT</a:t>
                      </a:r>
                      <a:r>
                        <a:rPr lang="zh-CN" altLang="en-US" sz="1800">
                          <a:hlinkClick r:id="rId15" action="ppaction://hlinkfile"/>
                        </a:rPr>
                        <a:t>分析报告</a:t>
                      </a:r>
                      <a:endParaRPr lang="zh-CN" altLang="en-US" sz="1800"/>
                    </a:p>
                  </a:txBody>
                  <a:tcPr/>
                </a:tc>
              </a:tr>
              <a:tr h="337820">
                <a:tc>
                  <a:txBody>
                    <a:bodyPr/>
                    <a:p>
                      <a:pPr>
                        <a:lnSpc>
                          <a:spcPct val="90000"/>
                        </a:lnSpc>
                        <a:buNone/>
                      </a:pPr>
                      <a:r>
                        <a:rPr lang="en-US" altLang="zh-CN" sz="1800"/>
                        <a:t>8</a:t>
                      </a:r>
                      <a:endParaRPr lang="en-US" altLang="zh-CN" sz="1800"/>
                    </a:p>
                  </a:txBody>
                  <a:tcPr/>
                </a:tc>
                <a:tc>
                  <a:txBody>
                    <a:bodyPr/>
                    <a:p>
                      <a:pPr>
                        <a:lnSpc>
                          <a:spcPct val="90000"/>
                        </a:lnSpc>
                        <a:buNone/>
                      </a:pPr>
                      <a:r>
                        <a:rPr lang="zh-CN" altLang="en-US" sz="1800"/>
                        <a:t>更新后的第</a:t>
                      </a:r>
                      <a:r>
                        <a:rPr lang="en-US" altLang="zh-CN" sz="1800"/>
                        <a:t>6-7</a:t>
                      </a:r>
                      <a:r>
                        <a:rPr lang="zh-CN" altLang="en-US" sz="1800"/>
                        <a:t>周的文件</a:t>
                      </a:r>
                      <a:endParaRPr lang="zh-CN" altLang="en-US" sz="1800"/>
                    </a:p>
                  </a:txBody>
                  <a:tcPr/>
                </a:tc>
              </a:tr>
              <a:tr h="337820">
                <a:tc>
                  <a:txBody>
                    <a:bodyPr/>
                    <a:p>
                      <a:pPr>
                        <a:lnSpc>
                          <a:spcPct val="90000"/>
                        </a:lnSpc>
                        <a:buNone/>
                      </a:pPr>
                      <a:r>
                        <a:rPr lang="en-US" altLang="zh-CN" sz="1800"/>
                        <a:t>9</a:t>
                      </a:r>
                      <a:endParaRPr lang="en-US" altLang="zh-CN" sz="1800"/>
                    </a:p>
                  </a:txBody>
                  <a:tcPr/>
                </a:tc>
                <a:tc>
                  <a:txBody>
                    <a:bodyPr/>
                    <a:p>
                      <a:pPr>
                        <a:lnSpc>
                          <a:spcPct val="90000"/>
                        </a:lnSpc>
                        <a:buNone/>
                      </a:pPr>
                      <a:r>
                        <a:rPr lang="zh-CN" altLang="en-US" sz="1800">
                          <a:hlinkClick r:id="rId1" action="ppaction://hlinkfile"/>
                        </a:rPr>
                        <a:t>甘特图</a:t>
                      </a:r>
                      <a:r>
                        <a:rPr lang="zh-CN" altLang="en-US" sz="1800"/>
                        <a:t>、</a:t>
                      </a:r>
                      <a:r>
                        <a:rPr lang="zh-CN" altLang="en-US" sz="1800">
                          <a:sym typeface="+mn-ea"/>
                          <a:hlinkClick r:id="rId3" action="ppaction://hlinkfile"/>
                        </a:rPr>
                        <a:t>可行性分析报告</a:t>
                      </a:r>
                      <a:r>
                        <a:rPr lang="zh-CN" altLang="en-US" sz="1800"/>
                        <a:t>、</a:t>
                      </a:r>
                      <a:r>
                        <a:rPr lang="zh-CN" altLang="en-US" sz="1800">
                          <a:hlinkClick r:id="rId16" action="ppaction://hlinkfile"/>
                        </a:rPr>
                        <a:t>需求阶段</a:t>
                      </a:r>
                      <a:r>
                        <a:rPr lang="en-US" altLang="zh-CN" sz="1800">
                          <a:hlinkClick r:id="rId16" action="ppaction://hlinkfile"/>
                        </a:rPr>
                        <a:t>wbs</a:t>
                      </a:r>
                      <a:r>
                        <a:rPr lang="zh-CN" altLang="en-US" sz="1800">
                          <a:hlinkClick r:id="rId16" action="ppaction://hlinkfile"/>
                        </a:rPr>
                        <a:t>输入输出表</a:t>
                      </a:r>
                      <a:r>
                        <a:rPr lang="zh-CN" altLang="en-US" sz="1800"/>
                        <a:t>、</a:t>
                      </a:r>
                      <a:r>
                        <a:rPr lang="en-US" altLang="zh-CN" sz="1800">
                          <a:hlinkClick r:id="rId9" action="ppaction://hlinkfile"/>
                        </a:rPr>
                        <a:t>WBS</a:t>
                      </a:r>
                      <a:r>
                        <a:rPr lang="zh-CN" altLang="en-US" sz="1800">
                          <a:hlinkClick r:id="rId9" action="ppaction://hlinkfile"/>
                        </a:rPr>
                        <a:t>（需求）</a:t>
                      </a:r>
                      <a:r>
                        <a:rPr lang="zh-CN" altLang="en-US" sz="1800"/>
                        <a:t>、</a:t>
                      </a:r>
                      <a:r>
                        <a:rPr lang="en-US" altLang="zh-CN" sz="1800">
                          <a:hlinkClick r:id="rId17" action="ppaction://hlinkfile"/>
                        </a:rPr>
                        <a:t>WBS</a:t>
                      </a:r>
                      <a:r>
                        <a:rPr lang="zh-CN" altLang="en-US" sz="1800">
                          <a:hlinkClick r:id="rId17" action="ppaction://hlinkfile"/>
                        </a:rPr>
                        <a:t>（总体）</a:t>
                      </a:r>
                      <a:r>
                        <a:rPr lang="zh-CN" altLang="en-US" sz="1800"/>
                        <a:t>、</a:t>
                      </a:r>
                      <a:r>
                        <a:rPr lang="zh-CN" altLang="en-US" sz="1800">
                          <a:hlinkClick r:id="rId18" action="ppaction://hlinkfile"/>
                        </a:rPr>
                        <a:t>需求工程项目计划</a:t>
                      </a:r>
                      <a:r>
                        <a:rPr lang="en-US" altLang="zh-CN" sz="1800">
                          <a:hlinkClick r:id="rId18" action="ppaction://hlinkfile"/>
                        </a:rPr>
                        <a:t>PPT</a:t>
                      </a:r>
                      <a:endParaRPr lang="en-US" altLang="zh-CN" sz="1800"/>
                    </a:p>
                  </a:txBody>
                  <a:tcPr/>
                </a:tc>
              </a:tr>
              <a:tr h="337820">
                <a:tc>
                  <a:txBody>
                    <a:bodyPr/>
                    <a:p>
                      <a:pPr>
                        <a:lnSpc>
                          <a:spcPct val="90000"/>
                        </a:lnSpc>
                        <a:buNone/>
                      </a:pPr>
                      <a:r>
                        <a:rPr lang="en-US" altLang="zh-CN" sz="1800"/>
                        <a:t>10</a:t>
                      </a:r>
                      <a:endParaRPr lang="en-US" altLang="zh-CN" sz="1800"/>
                    </a:p>
                  </a:txBody>
                  <a:tcPr/>
                </a:tc>
                <a:tc>
                  <a:txBody>
                    <a:bodyPr/>
                    <a:p>
                      <a:pPr>
                        <a:lnSpc>
                          <a:spcPct val="90000"/>
                        </a:lnSpc>
                        <a:buNone/>
                      </a:pPr>
                      <a:r>
                        <a:rPr lang="zh-CN" altLang="en-US" sz="1800"/>
                        <a:t>更新后的第</a:t>
                      </a:r>
                      <a:r>
                        <a:rPr lang="en-US" altLang="zh-CN" sz="1800"/>
                        <a:t>6-9</a:t>
                      </a:r>
                      <a:r>
                        <a:rPr lang="zh-CN" altLang="en-US" sz="1800"/>
                        <a:t>周文件</a:t>
                      </a:r>
                      <a:endParaRPr lang="zh-CN" altLang="en-US" sz="1800"/>
                    </a:p>
                  </a:txBody>
                  <a:tcPr/>
                </a:tc>
              </a:tr>
              <a:tr h="337820">
                <a:tc>
                  <a:txBody>
                    <a:bodyPr/>
                    <a:p>
                      <a:pPr>
                        <a:lnSpc>
                          <a:spcPct val="90000"/>
                        </a:lnSpc>
                        <a:buNone/>
                      </a:pPr>
                      <a:r>
                        <a:rPr lang="en-US" altLang="zh-CN" sz="1800"/>
                        <a:t>11</a:t>
                      </a:r>
                      <a:endParaRPr lang="en-US" altLang="zh-CN" sz="1800"/>
                    </a:p>
                  </a:txBody>
                  <a:tcPr/>
                </a:tc>
                <a:tc>
                  <a:txBody>
                    <a:bodyPr/>
                    <a:p>
                      <a:pPr>
                        <a:lnSpc>
                          <a:spcPct val="90000"/>
                        </a:lnSpc>
                        <a:buNone/>
                      </a:pPr>
                      <a:r>
                        <a:rPr lang="zh-CN" altLang="en-US" sz="1800">
                          <a:hlinkClick r:id="rId19" action="ppaction://hlinkfile"/>
                        </a:rPr>
                        <a:t>软件需求规格说明书</a:t>
                      </a:r>
                      <a:r>
                        <a:rPr lang="zh-CN" altLang="en-US" sz="1800"/>
                        <a:t>、</a:t>
                      </a:r>
                      <a:r>
                        <a:rPr lang="zh-CN" altLang="en-US" sz="1800">
                          <a:hlinkClick r:id="rId20" action="ppaction://hlinkfile"/>
                        </a:rPr>
                        <a:t>第十三周翻转</a:t>
                      </a:r>
                      <a:r>
                        <a:rPr lang="en-US" altLang="zh-CN" sz="1800">
                          <a:hlinkClick r:id="rId20" action="ppaction://hlinkfile"/>
                        </a:rPr>
                        <a:t>PPT</a:t>
                      </a:r>
                      <a:endParaRPr lang="en-US" altLang="zh-CN" sz="1800"/>
                    </a:p>
                  </a:txBody>
                  <a:tcPr/>
                </a:tc>
              </a:tr>
              <a:tr h="337820">
                <a:tc>
                  <a:txBody>
                    <a:bodyPr/>
                    <a:p>
                      <a:pPr>
                        <a:lnSpc>
                          <a:spcPct val="90000"/>
                        </a:lnSpc>
                        <a:buNone/>
                      </a:pPr>
                      <a:r>
                        <a:rPr lang="en-US" altLang="zh-CN" sz="1800"/>
                        <a:t>12</a:t>
                      </a:r>
                      <a:endParaRPr lang="en-US" altLang="zh-CN" sz="1800"/>
                    </a:p>
                  </a:txBody>
                  <a:tcPr/>
                </a:tc>
                <a:tc>
                  <a:txBody>
                    <a:bodyPr/>
                    <a:p>
                      <a:pPr>
                        <a:lnSpc>
                          <a:spcPct val="90000"/>
                        </a:lnSpc>
                        <a:buNone/>
                      </a:pPr>
                      <a:r>
                        <a:rPr lang="zh-CN" altLang="en-US" sz="1800">
                          <a:sym typeface="+mn-ea"/>
                          <a:hlinkClick r:id="rId19" action="ppaction://hlinkfile"/>
                        </a:rPr>
                        <a:t>软件需求规格说明书</a:t>
                      </a:r>
                      <a:r>
                        <a:rPr lang="zh-CN" altLang="en-US" sz="1800"/>
                        <a:t>、</a:t>
                      </a:r>
                      <a:r>
                        <a:rPr lang="zh-CN" altLang="en-US" sz="1800">
                          <a:hlinkClick r:id="rId21" action="ppaction://hlinkfile"/>
                        </a:rPr>
                        <a:t>用户手册</a:t>
                      </a:r>
                      <a:r>
                        <a:rPr lang="zh-CN" altLang="en-US" sz="1800"/>
                        <a:t>、</a:t>
                      </a:r>
                      <a:r>
                        <a:rPr lang="zh-CN" altLang="en-US" sz="1800">
                          <a:hlinkClick r:id="rId22" action="ppaction://hlinkfile"/>
                        </a:rPr>
                        <a:t>测试用例</a:t>
                      </a:r>
                      <a:endParaRPr lang="zh-CN" altLang="en-US" sz="1800"/>
                    </a:p>
                  </a:txBody>
                  <a:tcPr/>
                </a:tc>
              </a:tr>
              <a:tr h="337820">
                <a:tc>
                  <a:txBody>
                    <a:bodyPr/>
                    <a:p>
                      <a:pPr>
                        <a:lnSpc>
                          <a:spcPct val="90000"/>
                        </a:lnSpc>
                        <a:buNone/>
                      </a:pPr>
                      <a:r>
                        <a:rPr lang="en-US" altLang="zh-CN" sz="1800"/>
                        <a:t>13</a:t>
                      </a:r>
                      <a:endParaRPr lang="en-US" altLang="zh-CN" sz="1800"/>
                    </a:p>
                  </a:txBody>
                  <a:tcPr/>
                </a:tc>
                <a:tc>
                  <a:txBody>
                    <a:bodyPr/>
                    <a:p>
                      <a:pPr>
                        <a:lnSpc>
                          <a:spcPct val="90000"/>
                        </a:lnSpc>
                        <a:buNone/>
                      </a:pPr>
                      <a:r>
                        <a:rPr lang="zh-CN" altLang="en-US" sz="1800">
                          <a:hlinkClick r:id="rId23" action="ppaction://hlinkfile"/>
                        </a:rPr>
                        <a:t>第十四周翻转</a:t>
                      </a:r>
                      <a:r>
                        <a:rPr lang="en-US" altLang="zh-CN" sz="1800">
                          <a:hlinkClick r:id="rId23" action="ppaction://hlinkfile"/>
                        </a:rPr>
                        <a:t>PPT</a:t>
                      </a:r>
                      <a:r>
                        <a:rPr lang="zh-CN" altLang="en-US" sz="1800"/>
                        <a:t>、</a:t>
                      </a:r>
                      <a:r>
                        <a:rPr lang="zh-CN" altLang="en-US" sz="1800">
                          <a:sym typeface="+mn-ea"/>
                          <a:hlinkClick r:id="rId19" action="ppaction://hlinkfile"/>
                        </a:rPr>
                        <a:t>软件需求规格说明书</a:t>
                      </a:r>
                      <a:r>
                        <a:rPr lang="zh-CN" altLang="en-US" sz="1800">
                          <a:sym typeface="+mn-ea"/>
                        </a:rPr>
                        <a:t>、</a:t>
                      </a:r>
                      <a:r>
                        <a:rPr lang="zh-CN" altLang="en-US" sz="1800">
                          <a:sym typeface="+mn-ea"/>
                          <a:hlinkClick r:id="rId21" action="ppaction://hlinkfile"/>
                        </a:rPr>
                        <a:t>用户手册</a:t>
                      </a:r>
                      <a:r>
                        <a:rPr lang="zh-CN" altLang="en-US" sz="1800">
                          <a:sym typeface="+mn-ea"/>
                        </a:rPr>
                        <a:t>、</a:t>
                      </a:r>
                      <a:r>
                        <a:rPr lang="zh-CN" altLang="en-US" sz="1800">
                          <a:sym typeface="+mn-ea"/>
                          <a:hlinkClick r:id="rId22" action="ppaction://hlinkfile"/>
                        </a:rPr>
                        <a:t>测试用例</a:t>
                      </a:r>
                      <a:r>
                        <a:rPr lang="zh-CN" altLang="en-US" sz="1800">
                          <a:sym typeface="+mn-ea"/>
                        </a:rPr>
                        <a:t>、</a:t>
                      </a:r>
                      <a:r>
                        <a:rPr lang="zh-CN" altLang="en-US" sz="1800">
                          <a:sym typeface="+mn-ea"/>
                          <a:hlinkClick r:id="rId24" action="ppaction://hlinkfile"/>
                        </a:rPr>
                        <a:t>系统设计与实现计划</a:t>
                      </a:r>
                      <a:endParaRPr lang="zh-CN" altLang="en-US" sz="1800"/>
                    </a:p>
                  </a:txBody>
                  <a:tcPr/>
                </a:tc>
              </a:tr>
              <a:tr h="337820">
                <a:tc>
                  <a:txBody>
                    <a:bodyPr/>
                    <a:p>
                      <a:pPr>
                        <a:lnSpc>
                          <a:spcPct val="90000"/>
                        </a:lnSpc>
                        <a:buNone/>
                      </a:pPr>
                      <a:r>
                        <a:rPr lang="en-US" altLang="zh-CN" sz="1800"/>
                        <a:t>15</a:t>
                      </a:r>
                      <a:endParaRPr lang="en-US" altLang="zh-CN" sz="1800"/>
                    </a:p>
                  </a:txBody>
                  <a:tcPr/>
                </a:tc>
                <a:tc>
                  <a:txBody>
                    <a:bodyPr/>
                    <a:p>
                      <a:pPr>
                        <a:lnSpc>
                          <a:spcPct val="90000"/>
                        </a:lnSpc>
                        <a:buNone/>
                      </a:pPr>
                      <a:r>
                        <a:rPr lang="en-US" altLang="zh-CN" sz="1800">
                          <a:hlinkClick r:id="rId25" action="ppaction://hlinkfile"/>
                        </a:rPr>
                        <a:t>CCB</a:t>
                      </a:r>
                      <a:r>
                        <a:rPr lang="zh-CN" altLang="en-US" sz="1800">
                          <a:hlinkClick r:id="rId25" action="ppaction://hlinkfile"/>
                        </a:rPr>
                        <a:t>变更申请</a:t>
                      </a:r>
                      <a:r>
                        <a:rPr lang="zh-CN" altLang="en-US" sz="1800"/>
                        <a:t>、</a:t>
                      </a:r>
                      <a:r>
                        <a:rPr lang="zh-CN" altLang="en-US" sz="1800">
                          <a:hlinkClick r:id="rId26" action="ppaction://hlinkfile"/>
                        </a:rPr>
                        <a:t>需求变更单</a:t>
                      </a:r>
                      <a:r>
                        <a:rPr lang="zh-CN" altLang="en-US" sz="1800"/>
                        <a:t>、</a:t>
                      </a:r>
                      <a:r>
                        <a:rPr lang="zh-CN" altLang="en-US" sz="1800">
                          <a:hlinkClick r:id="rId27" action="ppaction://hlinkfile"/>
                        </a:rPr>
                        <a:t>需求变更文档</a:t>
                      </a:r>
                      <a:r>
                        <a:rPr lang="zh-CN" altLang="en-US" sz="1800"/>
                        <a:t>、</a:t>
                      </a:r>
                      <a:r>
                        <a:rPr lang="zh-CN" altLang="en-US" sz="1800">
                          <a:hlinkClick r:id="rId28" action="ppaction://hlinkfile"/>
                        </a:rPr>
                        <a:t>项目总结</a:t>
                      </a:r>
                      <a:r>
                        <a:rPr lang="zh-CN" altLang="en-US" sz="1800"/>
                        <a:t>、</a:t>
                      </a:r>
                      <a:r>
                        <a:rPr lang="zh-CN" altLang="en-US" sz="1800">
                          <a:hlinkClick r:id="rId29" action="ppaction://hlinkfile"/>
                        </a:rPr>
                        <a:t>安装部署计划</a:t>
                      </a:r>
                      <a:r>
                        <a:rPr lang="zh-CN" altLang="en-US" sz="1800"/>
                        <a:t>、</a:t>
                      </a:r>
                      <a:r>
                        <a:rPr lang="zh-CN" altLang="en-US" sz="1800">
                          <a:hlinkClick r:id="rId30" action="ppaction://hlinkfile"/>
                        </a:rPr>
                        <a:t>测试计划</a:t>
                      </a:r>
                      <a:r>
                        <a:rPr lang="zh-CN" altLang="en-US" sz="1800"/>
                        <a:t>、</a:t>
                      </a:r>
                      <a:r>
                        <a:rPr lang="zh-CN" altLang="en-US" sz="1800">
                          <a:hlinkClick r:id="rId30" action="ppaction://hlinkfile"/>
                        </a:rPr>
                        <a:t>培训计划</a:t>
                      </a:r>
                      <a:r>
                        <a:rPr lang="zh-CN" altLang="en-US" sz="1800"/>
                        <a:t>、</a:t>
                      </a:r>
                      <a:r>
                        <a:rPr lang="zh-CN" altLang="en-US" sz="1800">
                          <a:hlinkClick r:id="rId31" action="ppaction://hlinkfile"/>
                        </a:rPr>
                        <a:t>软件概要设计说明书</a:t>
                      </a:r>
                      <a:r>
                        <a:rPr lang="zh-CN" altLang="en-US" sz="1800"/>
                        <a:t>、</a:t>
                      </a:r>
                      <a:r>
                        <a:rPr lang="zh-CN" altLang="en-US" sz="1800">
                          <a:hlinkClick r:id="rId32" action="ppaction://hlinkfile"/>
                        </a:rPr>
                        <a:t>系统维护计划</a:t>
                      </a:r>
                      <a:endParaRPr lang="en-US" altLang="zh-CN" sz="1800"/>
                    </a:p>
                  </a:txBody>
                  <a:tcPr/>
                </a:tc>
              </a:tr>
            </a:tbl>
          </a:graphicData>
        </a:graphic>
      </p:graphicFrame>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项目章程</a:t>
            </a:r>
            <a:r>
              <a:rPr lang="en-US" altLang="zh-CN" sz="4800" dirty="0">
                <a:latin typeface="微软雅黑" panose="020B0503020204020204" pitchFamily="34" charset="-122"/>
                <a:ea typeface="微软雅黑" panose="020B0503020204020204" pitchFamily="34" charset="-122"/>
              </a:rPr>
              <a:t>[3]</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pic>
        <p:nvPicPr>
          <p:cNvPr id="4" name="图片 3"/>
          <p:cNvPicPr>
            <a:picLocks noChangeAspect="1"/>
          </p:cNvPicPr>
          <p:nvPr/>
        </p:nvPicPr>
        <p:blipFill>
          <a:blip r:embed="rId1"/>
          <a:stretch>
            <a:fillRect/>
          </a:stretch>
        </p:blipFill>
        <p:spPr>
          <a:xfrm>
            <a:off x="769620" y="1695450"/>
            <a:ext cx="5089525" cy="3709035"/>
          </a:xfrm>
          <a:prstGeom prst="rect">
            <a:avLst/>
          </a:prstGeom>
        </p:spPr>
      </p:pic>
      <p:sp>
        <p:nvSpPr>
          <p:cNvPr id="5" name="文本框 4"/>
          <p:cNvSpPr txBox="1"/>
          <p:nvPr/>
        </p:nvSpPr>
        <p:spPr>
          <a:xfrm>
            <a:off x="5981700" y="2354580"/>
            <a:ext cx="4866005" cy="398780"/>
          </a:xfrm>
          <a:prstGeom prst="rect">
            <a:avLst/>
          </a:prstGeom>
          <a:noFill/>
        </p:spPr>
        <p:txBody>
          <a:bodyPr wrap="square" rtlCol="0">
            <a:spAutoFit/>
          </a:bodyPr>
          <a:p>
            <a:r>
              <a:rPr lang="zh-CN" altLang="en-US" sz="2000">
                <a:hlinkClick r:id="rId2" action="ppaction://hlinkfile"/>
              </a:rPr>
              <a:t>PRD2018-G07-项目章程（需求工程）.docx</a:t>
            </a:r>
            <a:endParaRPr lang="zh-CN" altLang="en-US" sz="2000"/>
          </a:p>
        </p:txBody>
      </p:sp>
      <p:sp>
        <p:nvSpPr>
          <p:cNvPr id="6" name="文本框 5"/>
          <p:cNvSpPr txBox="1"/>
          <p:nvPr/>
        </p:nvSpPr>
        <p:spPr>
          <a:xfrm>
            <a:off x="5981700" y="3281680"/>
            <a:ext cx="4866005" cy="398780"/>
          </a:xfrm>
          <a:prstGeom prst="rect">
            <a:avLst/>
          </a:prstGeom>
          <a:noFill/>
        </p:spPr>
        <p:txBody>
          <a:bodyPr wrap="square" rtlCol="0">
            <a:spAutoFit/>
          </a:bodyPr>
          <a:p>
            <a:r>
              <a:rPr lang="zh-CN" altLang="en-US" sz="2000">
                <a:hlinkClick r:id="rId3" action="ppaction://hlinkfile"/>
              </a:rPr>
              <a:t>PRD2018-G07-项目章程（总体）.docx</a:t>
            </a:r>
            <a:endParaRPr lang="zh-CN" altLang="en-US" sz="2000"/>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项目计划</a:t>
            </a:r>
            <a:r>
              <a:rPr lang="en-US" altLang="zh-CN" sz="4800" dirty="0">
                <a:latin typeface="微软雅黑" panose="020B0503020204020204" pitchFamily="34" charset="-122"/>
                <a:ea typeface="微软雅黑" panose="020B0503020204020204" pitchFamily="34" charset="-122"/>
              </a:rPr>
              <a:t>[4,12]</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pic>
        <p:nvPicPr>
          <p:cNvPr id="3" name="图片 2"/>
          <p:cNvPicPr>
            <a:picLocks noChangeAspect="1"/>
          </p:cNvPicPr>
          <p:nvPr/>
        </p:nvPicPr>
        <p:blipFill>
          <a:blip r:embed="rId1"/>
          <a:stretch>
            <a:fillRect/>
          </a:stretch>
        </p:blipFill>
        <p:spPr>
          <a:xfrm>
            <a:off x="680085" y="1688465"/>
            <a:ext cx="5090437" cy="3843451"/>
          </a:xfrm>
          <a:prstGeom prst="rect">
            <a:avLst/>
          </a:prstGeom>
        </p:spPr>
      </p:pic>
      <p:sp>
        <p:nvSpPr>
          <p:cNvPr id="5" name="文本框 4"/>
          <p:cNvSpPr txBox="1"/>
          <p:nvPr/>
        </p:nvSpPr>
        <p:spPr>
          <a:xfrm>
            <a:off x="5981700" y="1637030"/>
            <a:ext cx="4866005" cy="398780"/>
          </a:xfrm>
          <a:prstGeom prst="rect">
            <a:avLst/>
          </a:prstGeom>
          <a:noFill/>
        </p:spPr>
        <p:txBody>
          <a:bodyPr wrap="square" rtlCol="0">
            <a:spAutoFit/>
          </a:bodyPr>
          <a:p>
            <a:r>
              <a:rPr lang="zh-CN" altLang="en-US" sz="2000">
                <a:hlinkClick r:id="rId2" action="ppaction://hlinkfile"/>
              </a:rPr>
              <a:t>PRD2018-G07-需求工程项目计划.docx</a:t>
            </a:r>
            <a:endParaRPr lang="zh-CN" altLang="en-US" sz="2000"/>
          </a:p>
        </p:txBody>
      </p:sp>
      <p:sp>
        <p:nvSpPr>
          <p:cNvPr id="4" name="文本框 3"/>
          <p:cNvSpPr txBox="1"/>
          <p:nvPr/>
        </p:nvSpPr>
        <p:spPr>
          <a:xfrm>
            <a:off x="5981700" y="2139950"/>
            <a:ext cx="4866005" cy="398780"/>
          </a:xfrm>
          <a:prstGeom prst="rect">
            <a:avLst/>
          </a:prstGeom>
          <a:noFill/>
        </p:spPr>
        <p:txBody>
          <a:bodyPr wrap="square" rtlCol="0">
            <a:spAutoFit/>
          </a:bodyPr>
          <a:p>
            <a:r>
              <a:rPr lang="zh-CN" altLang="en-US" sz="2000">
                <a:hlinkClick r:id="rId3" action="ppaction://hlinkfile"/>
              </a:rPr>
              <a:t>PRD2018-G07-项目总体计划.docx</a:t>
            </a:r>
            <a:endParaRPr lang="zh-CN" altLang="en-US" sz="2000"/>
          </a:p>
        </p:txBody>
      </p:sp>
      <p:sp>
        <p:nvSpPr>
          <p:cNvPr id="6" name="文本框 5"/>
          <p:cNvSpPr txBox="1"/>
          <p:nvPr/>
        </p:nvSpPr>
        <p:spPr>
          <a:xfrm>
            <a:off x="6108700" y="2625725"/>
            <a:ext cx="4866005" cy="2861310"/>
          </a:xfrm>
          <a:prstGeom prst="rect">
            <a:avLst/>
          </a:prstGeom>
          <a:noFill/>
        </p:spPr>
        <p:txBody>
          <a:bodyPr wrap="square" rtlCol="0">
            <a:spAutoFit/>
          </a:bodyPr>
          <a:p>
            <a:r>
              <a:rPr lang="zh-CN" altLang="en-US" sz="1800" b="1"/>
              <a:t>子计划（</a:t>
            </a:r>
            <a:r>
              <a:rPr lang="en-US" altLang="zh-CN" sz="1800" b="1"/>
              <a:t>9</a:t>
            </a:r>
            <a:r>
              <a:rPr lang="zh-CN" altLang="en-US" sz="1800" b="1"/>
              <a:t>个</a:t>
            </a:r>
            <a:r>
              <a:rPr lang="zh-CN" altLang="en-US" sz="1800" b="1"/>
              <a:t>）：</a:t>
            </a:r>
            <a:endParaRPr lang="zh-CN" altLang="en-US" sz="1800"/>
          </a:p>
          <a:p>
            <a:r>
              <a:rPr lang="zh-CN" altLang="en-US" sz="1800">
                <a:hlinkClick r:id="rId4" action="ppaction://hlinkfile"/>
              </a:rPr>
              <a:t>PRD2018-G07-采购管理计划.docx</a:t>
            </a:r>
            <a:endParaRPr lang="zh-CN" altLang="en-US" sz="1800"/>
          </a:p>
          <a:p>
            <a:r>
              <a:rPr lang="zh-CN" altLang="en-US" sz="1800">
                <a:hlinkClick r:id="rId5" action="ppaction://hlinkfile"/>
              </a:rPr>
              <a:t>PRD2018-G07-成本管理计划.docx</a:t>
            </a:r>
            <a:endParaRPr lang="zh-CN" altLang="en-US" sz="1800"/>
          </a:p>
          <a:p>
            <a:r>
              <a:rPr lang="zh-CN" altLang="en-US" sz="1800">
                <a:hlinkClick r:id="rId6" action="ppaction://hlinkfile"/>
              </a:rPr>
              <a:t>PRD2018-G07-风险管理计划.docx</a:t>
            </a:r>
            <a:endParaRPr lang="zh-CN" altLang="en-US" sz="1800"/>
          </a:p>
          <a:p>
            <a:r>
              <a:rPr lang="zh-CN" altLang="en-US" sz="1800">
                <a:hlinkClick r:id="rId7" action="ppaction://hlinkfile"/>
              </a:rPr>
              <a:t>PRD2018-G07-干系人管理计划.docx</a:t>
            </a:r>
            <a:endParaRPr lang="zh-CN" altLang="en-US" sz="1800"/>
          </a:p>
          <a:p>
            <a:r>
              <a:rPr lang="zh-CN" altLang="en-US" sz="1800">
                <a:hlinkClick r:id="rId8" action="ppaction://hlinkfile"/>
              </a:rPr>
              <a:t>PRD2018-G07-沟通管理计划.docx</a:t>
            </a:r>
            <a:endParaRPr lang="zh-CN" altLang="en-US" sz="1800"/>
          </a:p>
          <a:p>
            <a:r>
              <a:rPr lang="zh-CN" altLang="en-US" sz="1800">
                <a:hlinkClick r:id="rId9" action="ppaction://hlinkfile"/>
              </a:rPr>
              <a:t>PRD2018-G07-配置管理计划.docx</a:t>
            </a:r>
            <a:endParaRPr lang="zh-CN" altLang="en-US" sz="1800"/>
          </a:p>
          <a:p>
            <a:r>
              <a:rPr lang="zh-CN" altLang="en-US" sz="1800">
                <a:hlinkClick r:id="rId10" action="ppaction://hlinkfile"/>
              </a:rPr>
              <a:t>PRD2018-G07-人力资源管理计划.docx</a:t>
            </a:r>
            <a:endParaRPr lang="zh-CN" altLang="en-US" sz="1800"/>
          </a:p>
          <a:p>
            <a:r>
              <a:rPr lang="zh-CN" altLang="en-US" sz="1800">
                <a:hlinkClick r:id="rId11" action="ppaction://hlinkfile"/>
              </a:rPr>
              <a:t>PRD2018-G07-项目范围管理计划.docx</a:t>
            </a:r>
            <a:endParaRPr lang="zh-CN" altLang="en-US" sz="1800"/>
          </a:p>
          <a:p>
            <a:r>
              <a:rPr lang="zh-CN" altLang="en-US" sz="1800">
                <a:hlinkClick r:id="rId12" action="ppaction://hlinkfile"/>
              </a:rPr>
              <a:t>PRD2018-G07-质量保障计划.docx</a:t>
            </a:r>
            <a:endParaRPr lang="zh-CN" altLang="en-US" sz="1800"/>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项目会议</a:t>
            </a:r>
            <a:r>
              <a:rPr lang="en-US" altLang="zh-CN" sz="4800" dirty="0">
                <a:latin typeface="微软雅黑" panose="020B0503020204020204" pitchFamily="34" charset="-122"/>
                <a:ea typeface="微软雅黑" panose="020B0503020204020204" pitchFamily="34" charset="-122"/>
              </a:rPr>
              <a:t>[5]</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3" name="文本框 2"/>
          <p:cNvSpPr txBox="1"/>
          <p:nvPr/>
        </p:nvSpPr>
        <p:spPr>
          <a:xfrm>
            <a:off x="2063115" y="1920875"/>
            <a:ext cx="3333115" cy="2676525"/>
          </a:xfrm>
          <a:prstGeom prst="rect">
            <a:avLst/>
          </a:prstGeom>
          <a:noFill/>
        </p:spPr>
        <p:txBody>
          <a:bodyPr wrap="square" rtlCol="0">
            <a:spAutoFit/>
          </a:bodyPr>
          <a:p>
            <a:r>
              <a:rPr lang="zh-CN" altLang="en-US" b="1"/>
              <a:t>常规会议纪要最新结构：</a:t>
            </a:r>
            <a:endParaRPr lang="zh-CN" altLang="en-US"/>
          </a:p>
          <a:p>
            <a:endParaRPr lang="zh-CN" altLang="en-US"/>
          </a:p>
          <a:p>
            <a:r>
              <a:rPr lang="en-US" altLang="zh-CN"/>
              <a:t>1</a:t>
            </a:r>
            <a:r>
              <a:rPr lang="zh-CN" altLang="en-US"/>
              <a:t>、时间地点参与人</a:t>
            </a:r>
            <a:endParaRPr lang="zh-CN" altLang="en-US"/>
          </a:p>
          <a:p>
            <a:r>
              <a:rPr lang="en-US" altLang="zh-CN"/>
              <a:t>2</a:t>
            </a:r>
            <a:r>
              <a:rPr lang="zh-CN" altLang="en-US"/>
              <a:t>、开会内容</a:t>
            </a:r>
            <a:endParaRPr lang="zh-CN" altLang="en-US"/>
          </a:p>
          <a:p>
            <a:r>
              <a:rPr lang="en-US" altLang="zh-CN"/>
              <a:t>3</a:t>
            </a:r>
            <a:r>
              <a:rPr lang="zh-CN" altLang="en-US"/>
              <a:t>、上次任务核查</a:t>
            </a:r>
            <a:endParaRPr lang="zh-CN" altLang="en-US"/>
          </a:p>
          <a:p>
            <a:r>
              <a:rPr lang="en-US" altLang="zh-CN"/>
              <a:t>4</a:t>
            </a:r>
            <a:r>
              <a:rPr lang="zh-CN" altLang="en-US"/>
              <a:t>、本次任务及分配</a:t>
            </a:r>
            <a:endParaRPr lang="zh-CN" altLang="en-US"/>
          </a:p>
          <a:p>
            <a:r>
              <a:rPr lang="en-US" altLang="zh-CN"/>
              <a:t>5</a:t>
            </a:r>
            <a:r>
              <a:rPr lang="zh-CN" altLang="en-US"/>
              <a:t>、下次任务计划</a:t>
            </a:r>
            <a:endParaRPr lang="zh-CN" altLang="en-US"/>
          </a:p>
        </p:txBody>
      </p:sp>
      <p:cxnSp>
        <p:nvCxnSpPr>
          <p:cNvPr id="4" name="直接连接符 3"/>
          <p:cNvCxnSpPr/>
          <p:nvPr/>
        </p:nvCxnSpPr>
        <p:spPr>
          <a:xfrm>
            <a:off x="6181090" y="1851660"/>
            <a:ext cx="0" cy="275272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290435" y="2524760"/>
            <a:ext cx="2952115" cy="460375"/>
          </a:xfrm>
          <a:prstGeom prst="rect">
            <a:avLst/>
          </a:prstGeom>
          <a:noFill/>
        </p:spPr>
        <p:txBody>
          <a:bodyPr wrap="square" rtlCol="0">
            <a:spAutoFit/>
          </a:bodyPr>
          <a:p>
            <a:r>
              <a:rPr lang="zh-CN" altLang="en-US">
                <a:hlinkClick r:id="rId1" tooltip="" action="ppaction://hlinkfile"/>
              </a:rPr>
              <a:t>常规会议：</a:t>
            </a:r>
            <a:r>
              <a:rPr lang="en-US" altLang="zh-CN">
                <a:hlinkClick r:id="rId1" tooltip="" action="ppaction://hlinkfile"/>
              </a:rPr>
              <a:t>30</a:t>
            </a:r>
            <a:r>
              <a:rPr lang="zh-CN" altLang="en-US">
                <a:hlinkClick r:id="rId1" tooltip="" action="ppaction://hlinkfile"/>
              </a:rPr>
              <a:t>次</a:t>
            </a:r>
            <a:endParaRPr lang="zh-CN" altLang="en-US"/>
          </a:p>
        </p:txBody>
      </p:sp>
      <p:sp>
        <p:nvSpPr>
          <p:cNvPr id="6" name="文本框 5"/>
          <p:cNvSpPr txBox="1"/>
          <p:nvPr/>
        </p:nvSpPr>
        <p:spPr>
          <a:xfrm>
            <a:off x="7299960" y="3263900"/>
            <a:ext cx="1492885" cy="460375"/>
          </a:xfrm>
          <a:prstGeom prst="rect">
            <a:avLst/>
          </a:prstGeom>
          <a:noFill/>
        </p:spPr>
        <p:txBody>
          <a:bodyPr wrap="square" rtlCol="0">
            <a:spAutoFit/>
          </a:bodyPr>
          <a:p>
            <a:r>
              <a:rPr lang="zh-CN" altLang="zh-CN">
                <a:hlinkClick r:id="rId2" tooltip="" action="ppaction://hlinkfile"/>
              </a:rPr>
              <a:t>会议录音</a:t>
            </a:r>
            <a:endParaRPr lang="zh-CN" altLang="zh-CN"/>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任意多边形 11"/>
          <p:cNvSpPr/>
          <p:nvPr/>
        </p:nvSpPr>
        <p:spPr>
          <a:xfrm>
            <a:off x="5192" y="6501341"/>
            <a:ext cx="12192000" cy="356659"/>
          </a:xfrm>
          <a:custGeom>
            <a:avLst/>
            <a:gdLst>
              <a:gd name="connsiteX0" fmla="*/ 0 w 9144000"/>
              <a:gd name="connsiteY0" fmla="*/ 0 h 756293"/>
              <a:gd name="connsiteX1" fmla="*/ 9144000 w 9144000"/>
              <a:gd name="connsiteY1" fmla="*/ 0 h 756293"/>
              <a:gd name="connsiteX2" fmla="*/ 9144000 w 9144000"/>
              <a:gd name="connsiteY2" fmla="*/ 756293 h 756293"/>
              <a:gd name="connsiteX3" fmla="*/ 8108917 w 9144000"/>
              <a:gd name="connsiteY3" fmla="*/ 756293 h 756293"/>
              <a:gd name="connsiteX4" fmla="*/ 8108917 w 9144000"/>
              <a:gd name="connsiteY4" fmla="*/ 756292 h 756293"/>
              <a:gd name="connsiteX5" fmla="*/ 0 w 9144000"/>
              <a:gd name="connsiteY5" fmla="*/ 756292 h 756293"/>
              <a:gd name="connsiteX6" fmla="*/ 0 w 9144000"/>
              <a:gd name="connsiteY6" fmla="*/ 0 h 75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756293">
                <a:moveTo>
                  <a:pt x="0" y="0"/>
                </a:moveTo>
                <a:lnTo>
                  <a:pt x="9144000" y="0"/>
                </a:lnTo>
                <a:lnTo>
                  <a:pt x="9144000" y="756293"/>
                </a:lnTo>
                <a:lnTo>
                  <a:pt x="8108917" y="756293"/>
                </a:lnTo>
                <a:lnTo>
                  <a:pt x="8108917" y="756292"/>
                </a:lnTo>
                <a:lnTo>
                  <a:pt x="0" y="756292"/>
                </a:lnTo>
                <a:lnTo>
                  <a:pt x="0" y="0"/>
                </a:lnTo>
                <a:close/>
              </a:path>
            </a:pathLst>
          </a:cu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7" name="平行四边形 13"/>
          <p:cNvSpPr/>
          <p:nvPr/>
        </p:nvSpPr>
        <p:spPr>
          <a:xfrm>
            <a:off x="5615947" y="6501341"/>
            <a:ext cx="1108327" cy="356659"/>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8" name="平行四边形 12"/>
          <p:cNvSpPr/>
          <p:nvPr/>
        </p:nvSpPr>
        <p:spPr>
          <a:xfrm>
            <a:off x="10778395" y="384043"/>
            <a:ext cx="1108327" cy="164637"/>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89" name="平行四边形 13"/>
          <p:cNvSpPr/>
          <p:nvPr/>
        </p:nvSpPr>
        <p:spPr>
          <a:xfrm>
            <a:off x="9648397" y="384043"/>
            <a:ext cx="1108327" cy="164637"/>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zh-CN" altLang="en-US" sz="3200"/>
          </a:p>
        </p:txBody>
      </p:sp>
      <p:sp>
        <p:nvSpPr>
          <p:cNvPr id="32" name="文本框 28"/>
          <p:cNvSpPr txBox="1"/>
          <p:nvPr/>
        </p:nvSpPr>
        <p:spPr>
          <a:xfrm>
            <a:off x="1487488" y="358982"/>
            <a:ext cx="11700384" cy="859155"/>
          </a:xfrm>
          <a:prstGeom prst="rect">
            <a:avLst/>
          </a:prstGeom>
          <a:noFill/>
        </p:spPr>
        <p:txBody>
          <a:bodyPr wrap="square" lIns="121908" tIns="60955" rIns="121908" bIns="60955" rtlCol="0">
            <a:spAutoFit/>
          </a:bodyPr>
          <a:lstStyle/>
          <a:p>
            <a:r>
              <a:rPr lang="zh-CN" altLang="en-US" sz="4800" dirty="0">
                <a:latin typeface="微软雅黑" panose="020B0503020204020204" pitchFamily="34" charset="-122"/>
                <a:ea typeface="微软雅黑" panose="020B0503020204020204" pitchFamily="34" charset="-122"/>
              </a:rPr>
              <a:t>内部评审</a:t>
            </a:r>
            <a:r>
              <a:rPr lang="en-US" altLang="zh-CN" sz="4800" dirty="0">
                <a:latin typeface="微软雅黑" panose="020B0503020204020204" pitchFamily="34" charset="-122"/>
                <a:ea typeface="微软雅黑" panose="020B0503020204020204" pitchFamily="34" charset="-122"/>
              </a:rPr>
              <a:t>[6,38,39]</a:t>
            </a:r>
            <a:endParaRPr lang="en-US" altLang="zh-CN" sz="4800" dirty="0">
              <a:latin typeface="微软雅黑" panose="020B0503020204020204" pitchFamily="34" charset="-122"/>
              <a:ea typeface="微软雅黑" panose="020B0503020204020204" pitchFamily="34" charset="-122"/>
            </a:endParaRPr>
          </a:p>
        </p:txBody>
      </p:sp>
      <p:sp>
        <p:nvSpPr>
          <p:cNvPr id="34" name="Parallelogram 33"/>
          <p:cNvSpPr/>
          <p:nvPr/>
        </p:nvSpPr>
        <p:spPr>
          <a:xfrm>
            <a:off x="431372" y="0"/>
            <a:ext cx="864096" cy="1248139"/>
          </a:xfrm>
          <a:prstGeom prst="parallelogram">
            <a:avLst/>
          </a:prstGeom>
          <a:solidFill>
            <a:srgbClr val="1B215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rtlCol="0" anchor="ctr"/>
          <a:lstStyle/>
          <a:p>
            <a:pPr algn="ctr"/>
            <a:endParaRPr lang="en-US" sz="3200" dirty="0">
              <a:solidFill>
                <a:schemeClr val="tx1"/>
              </a:solidFill>
            </a:endParaRPr>
          </a:p>
        </p:txBody>
      </p:sp>
      <p:grpSp>
        <p:nvGrpSpPr>
          <p:cNvPr id="2" name="Group 3"/>
          <p:cNvGrpSpPr/>
          <p:nvPr/>
        </p:nvGrpSpPr>
        <p:grpSpPr bwMode="auto">
          <a:xfrm>
            <a:off x="998547" y="1412778"/>
            <a:ext cx="10488084" cy="4195233"/>
            <a:chOff x="460" y="1187"/>
            <a:chExt cx="4955" cy="1982"/>
          </a:xfrm>
        </p:grpSpPr>
        <p:sp>
          <p:nvSpPr>
            <p:cNvPr id="37" name="Freeform 4"/>
            <p:cNvSpPr/>
            <p:nvPr/>
          </p:nvSpPr>
          <p:spPr bwMode="ltGray">
            <a:xfrm>
              <a:off x="551" y="1275"/>
              <a:ext cx="1457" cy="1812"/>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dirty="0"/>
            </a:p>
          </p:txBody>
        </p:sp>
        <p:sp>
          <p:nvSpPr>
            <p:cNvPr id="40" name="Freeform 5"/>
            <p:cNvSpPr/>
            <p:nvPr/>
          </p:nvSpPr>
          <p:spPr bwMode="ltGray">
            <a:xfrm>
              <a:off x="505" y="1448"/>
              <a:ext cx="39" cy="26"/>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1" name="Freeform 6"/>
            <p:cNvSpPr/>
            <p:nvPr/>
          </p:nvSpPr>
          <p:spPr bwMode="ltGray">
            <a:xfrm>
              <a:off x="858" y="1563"/>
              <a:ext cx="45" cy="30"/>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2" name="Freeform 7"/>
            <p:cNvSpPr/>
            <p:nvPr/>
          </p:nvSpPr>
          <p:spPr bwMode="ltGray">
            <a:xfrm>
              <a:off x="1757" y="1615"/>
              <a:ext cx="113" cy="69"/>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3" name="Freeform 8"/>
            <p:cNvSpPr/>
            <p:nvPr/>
          </p:nvSpPr>
          <p:spPr bwMode="ltGray">
            <a:xfrm>
              <a:off x="1212" y="1974"/>
              <a:ext cx="182" cy="79"/>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4" name="Freeform 9"/>
            <p:cNvSpPr/>
            <p:nvPr/>
          </p:nvSpPr>
          <p:spPr bwMode="ltGray">
            <a:xfrm>
              <a:off x="1362" y="2034"/>
              <a:ext cx="114" cy="38"/>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5" name="Freeform 10"/>
            <p:cNvSpPr/>
            <p:nvPr/>
          </p:nvSpPr>
          <p:spPr bwMode="ltGray">
            <a:xfrm>
              <a:off x="1483" y="2058"/>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6" name="Freeform 11"/>
            <p:cNvSpPr/>
            <p:nvPr/>
          </p:nvSpPr>
          <p:spPr bwMode="ltGray">
            <a:xfrm>
              <a:off x="1547" y="2061"/>
              <a:ext cx="14" cy="24"/>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7" name="Freeform 12"/>
            <p:cNvSpPr/>
            <p:nvPr/>
          </p:nvSpPr>
          <p:spPr bwMode="ltGray">
            <a:xfrm>
              <a:off x="1336" y="1270"/>
              <a:ext cx="207" cy="82"/>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8" name="Freeform 13"/>
            <p:cNvSpPr/>
            <p:nvPr/>
          </p:nvSpPr>
          <p:spPr bwMode="ltGray">
            <a:xfrm>
              <a:off x="1428" y="1232"/>
              <a:ext cx="168" cy="56"/>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49" name="Freeform 14"/>
            <p:cNvSpPr/>
            <p:nvPr/>
          </p:nvSpPr>
          <p:spPr bwMode="ltGray">
            <a:xfrm>
              <a:off x="1664" y="1297"/>
              <a:ext cx="268" cy="178"/>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0" name="Freeform 15"/>
            <p:cNvSpPr/>
            <p:nvPr/>
          </p:nvSpPr>
          <p:spPr bwMode="ltGray">
            <a:xfrm>
              <a:off x="1662" y="1221"/>
              <a:ext cx="51" cy="34"/>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1" name="Freeform 16"/>
            <p:cNvSpPr/>
            <p:nvPr/>
          </p:nvSpPr>
          <p:spPr bwMode="ltGray">
            <a:xfrm>
              <a:off x="1565" y="1286"/>
              <a:ext cx="75" cy="39"/>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2" name="Freeform 17"/>
            <p:cNvSpPr/>
            <p:nvPr/>
          </p:nvSpPr>
          <p:spPr bwMode="ltGray">
            <a:xfrm>
              <a:off x="1644" y="1294"/>
              <a:ext cx="62" cy="23"/>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3" name="Freeform 18"/>
            <p:cNvSpPr/>
            <p:nvPr/>
          </p:nvSpPr>
          <p:spPr bwMode="ltGray">
            <a:xfrm>
              <a:off x="1610" y="1260"/>
              <a:ext cx="74" cy="32"/>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4" name="Freeform 19"/>
            <p:cNvSpPr/>
            <p:nvPr/>
          </p:nvSpPr>
          <p:spPr bwMode="ltGray">
            <a:xfrm>
              <a:off x="1579" y="1230"/>
              <a:ext cx="51" cy="22"/>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5" name="Freeform 20"/>
            <p:cNvSpPr/>
            <p:nvPr/>
          </p:nvSpPr>
          <p:spPr bwMode="ltGray">
            <a:xfrm>
              <a:off x="1710" y="1233"/>
              <a:ext cx="131" cy="72"/>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6" name="Freeform 21"/>
            <p:cNvSpPr/>
            <p:nvPr/>
          </p:nvSpPr>
          <p:spPr bwMode="ltGray">
            <a:xfrm>
              <a:off x="460" y="1462"/>
              <a:ext cx="29" cy="14"/>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7" name="Freeform 22"/>
            <p:cNvSpPr/>
            <p:nvPr/>
          </p:nvSpPr>
          <p:spPr bwMode="ltGray">
            <a:xfrm>
              <a:off x="1331" y="1940"/>
              <a:ext cx="18"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8" name="Freeform 23"/>
            <p:cNvSpPr/>
            <p:nvPr/>
          </p:nvSpPr>
          <p:spPr bwMode="ltGray">
            <a:xfrm>
              <a:off x="1334" y="1963"/>
              <a:ext cx="19" cy="11"/>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59" name="Freeform 24"/>
            <p:cNvSpPr/>
            <p:nvPr/>
          </p:nvSpPr>
          <p:spPr bwMode="ltGray">
            <a:xfrm>
              <a:off x="1569" y="2086"/>
              <a:ext cx="17"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666699">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0" name="Freeform 25"/>
            <p:cNvSpPr/>
            <p:nvPr/>
          </p:nvSpPr>
          <p:spPr bwMode="ltGray">
            <a:xfrm>
              <a:off x="1711" y="1634"/>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1" name="Freeform 26"/>
            <p:cNvSpPr/>
            <p:nvPr/>
          </p:nvSpPr>
          <p:spPr bwMode="ltGray">
            <a:xfrm>
              <a:off x="1596" y="1442"/>
              <a:ext cx="44"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2" name="Freeform 27"/>
            <p:cNvSpPr/>
            <p:nvPr/>
          </p:nvSpPr>
          <p:spPr bwMode="ltGray">
            <a:xfrm>
              <a:off x="1671" y="1275"/>
              <a:ext cx="45"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3" name="Freeform 28"/>
            <p:cNvSpPr/>
            <p:nvPr/>
          </p:nvSpPr>
          <p:spPr bwMode="ltGray">
            <a:xfrm>
              <a:off x="1744" y="1376"/>
              <a:ext cx="43" cy="17"/>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4" name="Freeform 29"/>
            <p:cNvSpPr/>
            <p:nvPr/>
          </p:nvSpPr>
          <p:spPr bwMode="ltGray">
            <a:xfrm>
              <a:off x="1762" y="1187"/>
              <a:ext cx="801" cy="323"/>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5" name="Freeform 30"/>
            <p:cNvSpPr/>
            <p:nvPr/>
          </p:nvSpPr>
          <p:spPr bwMode="ltGray">
            <a:xfrm>
              <a:off x="2007" y="1359"/>
              <a:ext cx="45" cy="22"/>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6" name="Freeform 31"/>
            <p:cNvSpPr/>
            <p:nvPr/>
          </p:nvSpPr>
          <p:spPr bwMode="ltGray">
            <a:xfrm>
              <a:off x="2333" y="1421"/>
              <a:ext cx="147" cy="50"/>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7" name="Freeform 32"/>
            <p:cNvSpPr/>
            <p:nvPr/>
          </p:nvSpPr>
          <p:spPr bwMode="ltGray">
            <a:xfrm>
              <a:off x="2449" y="1268"/>
              <a:ext cx="45" cy="23"/>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8" name="Freeform 33"/>
            <p:cNvSpPr/>
            <p:nvPr/>
          </p:nvSpPr>
          <p:spPr bwMode="ltGray">
            <a:xfrm>
              <a:off x="2758" y="1238"/>
              <a:ext cx="178" cy="59"/>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69" name="Freeform 34"/>
            <p:cNvSpPr/>
            <p:nvPr/>
          </p:nvSpPr>
          <p:spPr bwMode="ltGray">
            <a:xfrm>
              <a:off x="2870" y="1269"/>
              <a:ext cx="55" cy="20"/>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0" name="Freeform 35"/>
            <p:cNvSpPr/>
            <p:nvPr/>
          </p:nvSpPr>
          <p:spPr bwMode="ltGray">
            <a:xfrm>
              <a:off x="2534" y="1524"/>
              <a:ext cx="125" cy="123"/>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1" name="Freeform 36"/>
            <p:cNvSpPr/>
            <p:nvPr/>
          </p:nvSpPr>
          <p:spPr bwMode="ltGray">
            <a:xfrm>
              <a:off x="2472" y="1568"/>
              <a:ext cx="79" cy="64"/>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2" name="Freeform 37"/>
            <p:cNvSpPr/>
            <p:nvPr/>
          </p:nvSpPr>
          <p:spPr bwMode="ltGray">
            <a:xfrm>
              <a:off x="4411" y="2637"/>
              <a:ext cx="545" cy="463"/>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3" name="Freeform 38"/>
            <p:cNvSpPr/>
            <p:nvPr/>
          </p:nvSpPr>
          <p:spPr bwMode="ltGray">
            <a:xfrm>
              <a:off x="4580" y="2393"/>
              <a:ext cx="367" cy="196"/>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algn="ctr" rotWithShape="0">
                      <a:srgbClr val="363046">
                        <a:gamma/>
                        <a:shade val="60000"/>
                        <a:invGamma/>
                        <a:alpha val="50000"/>
                      </a:srgbClr>
                    </a:outerShdw>
                  </a:effectLst>
                </a14:hiddenEffects>
              </a:ext>
            </a:extLst>
          </p:spPr>
          <p:txBody>
            <a:bodyPr/>
            <a:lstStyle/>
            <a:p>
              <a:endParaRPr lang="zh-CN" altLang="en-US" sz="3200">
                <a:solidFill>
                  <a:srgbClr val="BCB5AC"/>
                </a:solidFill>
              </a:endParaRPr>
            </a:p>
          </p:txBody>
        </p:sp>
        <p:sp>
          <p:nvSpPr>
            <p:cNvPr id="74" name="Freeform 39"/>
            <p:cNvSpPr/>
            <p:nvPr/>
          </p:nvSpPr>
          <p:spPr bwMode="ltGray">
            <a:xfrm>
              <a:off x="4855" y="3115"/>
              <a:ext cx="52" cy="54"/>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5" name="Freeform 40"/>
            <p:cNvSpPr/>
            <p:nvPr/>
          </p:nvSpPr>
          <p:spPr bwMode="ltGray">
            <a:xfrm>
              <a:off x="5011" y="3031"/>
              <a:ext cx="189" cy="79"/>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6" name="Freeform 41"/>
            <p:cNvSpPr/>
            <p:nvPr/>
          </p:nvSpPr>
          <p:spPr bwMode="ltGray">
            <a:xfrm>
              <a:off x="5207" y="2984"/>
              <a:ext cx="119" cy="86"/>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7" name="Freeform 42"/>
            <p:cNvSpPr/>
            <p:nvPr/>
          </p:nvSpPr>
          <p:spPr bwMode="ltGray">
            <a:xfrm>
              <a:off x="5270" y="2946"/>
              <a:ext cx="43" cy="24"/>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8" name="Freeform 43"/>
            <p:cNvSpPr/>
            <p:nvPr/>
          </p:nvSpPr>
          <p:spPr bwMode="ltGray">
            <a:xfrm>
              <a:off x="3288" y="2491"/>
              <a:ext cx="142" cy="188"/>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79" name="Freeform 44"/>
            <p:cNvSpPr/>
            <p:nvPr/>
          </p:nvSpPr>
          <p:spPr bwMode="ltGray">
            <a:xfrm>
              <a:off x="3900" y="2200"/>
              <a:ext cx="57" cy="57"/>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0" name="Freeform 45"/>
            <p:cNvSpPr/>
            <p:nvPr/>
          </p:nvSpPr>
          <p:spPr bwMode="ltGray">
            <a:xfrm>
              <a:off x="4283" y="2261"/>
              <a:ext cx="128" cy="171"/>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1" name="Freeform 46"/>
            <p:cNvSpPr/>
            <p:nvPr/>
          </p:nvSpPr>
          <p:spPr bwMode="ltGray">
            <a:xfrm>
              <a:off x="4175" y="2208"/>
              <a:ext cx="83" cy="128"/>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2" name="Freeform 47"/>
            <p:cNvSpPr/>
            <p:nvPr/>
          </p:nvSpPr>
          <p:spPr bwMode="ltGray">
            <a:xfrm>
              <a:off x="4231" y="2311"/>
              <a:ext cx="46" cy="122"/>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3" name="Freeform 48"/>
            <p:cNvSpPr/>
            <p:nvPr/>
          </p:nvSpPr>
          <p:spPr bwMode="ltGray">
            <a:xfrm>
              <a:off x="4283" y="2439"/>
              <a:ext cx="75" cy="50"/>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4" name="Freeform 49"/>
            <p:cNvSpPr/>
            <p:nvPr/>
          </p:nvSpPr>
          <p:spPr bwMode="ltGray">
            <a:xfrm>
              <a:off x="4403" y="2350"/>
              <a:ext cx="95" cy="109"/>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85" name="Freeform 50"/>
            <p:cNvSpPr/>
            <p:nvPr/>
          </p:nvSpPr>
          <p:spPr bwMode="ltGray">
            <a:xfrm>
              <a:off x="4371" y="1959"/>
              <a:ext cx="25" cy="67"/>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0" name="Freeform 51"/>
            <p:cNvSpPr/>
            <p:nvPr/>
          </p:nvSpPr>
          <p:spPr bwMode="ltGray">
            <a:xfrm>
              <a:off x="4387" y="2070"/>
              <a:ext cx="70" cy="111"/>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1" name="Freeform 52"/>
            <p:cNvSpPr/>
            <p:nvPr/>
          </p:nvSpPr>
          <p:spPr bwMode="ltGray">
            <a:xfrm>
              <a:off x="4436" y="2216"/>
              <a:ext cx="74" cy="74"/>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2" name="Freeform 53"/>
            <p:cNvSpPr/>
            <p:nvPr/>
          </p:nvSpPr>
          <p:spPr bwMode="ltGray">
            <a:xfrm>
              <a:off x="4524" y="2348"/>
              <a:ext cx="33" cy="46"/>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3" name="Freeform 54"/>
            <p:cNvSpPr/>
            <p:nvPr/>
          </p:nvSpPr>
          <p:spPr bwMode="ltGray">
            <a:xfrm>
              <a:off x="4505" y="2425"/>
              <a:ext cx="21" cy="16"/>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4" name="Freeform 55"/>
            <p:cNvSpPr/>
            <p:nvPr/>
          </p:nvSpPr>
          <p:spPr bwMode="ltGray">
            <a:xfrm>
              <a:off x="4536" y="2415"/>
              <a:ext cx="52" cy="35"/>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5" name="Freeform 56"/>
            <p:cNvSpPr/>
            <p:nvPr/>
          </p:nvSpPr>
          <p:spPr bwMode="ltGray">
            <a:xfrm>
              <a:off x="4616" y="2481"/>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6" name="Freeform 57"/>
            <p:cNvSpPr/>
            <p:nvPr/>
          </p:nvSpPr>
          <p:spPr bwMode="ltGray">
            <a:xfrm>
              <a:off x="4923" y="2442"/>
              <a:ext cx="53" cy="44"/>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7" name="Freeform 58"/>
            <p:cNvSpPr/>
            <p:nvPr/>
          </p:nvSpPr>
          <p:spPr bwMode="ltGray">
            <a:xfrm>
              <a:off x="4466" y="2497"/>
              <a:ext cx="53" cy="47"/>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8" name="Freeform 59"/>
            <p:cNvSpPr/>
            <p:nvPr/>
          </p:nvSpPr>
          <p:spPr bwMode="ltGray">
            <a:xfrm>
              <a:off x="4410" y="2515"/>
              <a:ext cx="37" cy="25"/>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99" name="Freeform 60"/>
            <p:cNvSpPr/>
            <p:nvPr/>
          </p:nvSpPr>
          <p:spPr bwMode="ltGray">
            <a:xfrm>
              <a:off x="4386" y="2487"/>
              <a:ext cx="27" cy="29"/>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0" name="Freeform 61"/>
            <p:cNvSpPr/>
            <p:nvPr/>
          </p:nvSpPr>
          <p:spPr bwMode="ltGray">
            <a:xfrm>
              <a:off x="4425" y="2498"/>
              <a:ext cx="39" cy="22"/>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1" name="Freeform 62"/>
            <p:cNvSpPr/>
            <p:nvPr/>
          </p:nvSpPr>
          <p:spPr bwMode="ltGray">
            <a:xfrm>
              <a:off x="4368" y="2187"/>
              <a:ext cx="31" cy="52"/>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2" name="Freeform 63"/>
            <p:cNvSpPr/>
            <p:nvPr/>
          </p:nvSpPr>
          <p:spPr bwMode="ltGray">
            <a:xfrm>
              <a:off x="4427" y="2179"/>
              <a:ext cx="22" cy="51"/>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3" name="Freeform 64"/>
            <p:cNvSpPr/>
            <p:nvPr/>
          </p:nvSpPr>
          <p:spPr bwMode="ltGray">
            <a:xfrm>
              <a:off x="4452" y="2163"/>
              <a:ext cx="12" cy="23"/>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4" name="Freeform 65"/>
            <p:cNvSpPr/>
            <p:nvPr/>
          </p:nvSpPr>
          <p:spPr bwMode="ltGray">
            <a:xfrm>
              <a:off x="4464" y="2174"/>
              <a:ext cx="24" cy="45"/>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5" name="Freeform 66"/>
            <p:cNvSpPr/>
            <p:nvPr/>
          </p:nvSpPr>
          <p:spPr bwMode="ltGray">
            <a:xfrm>
              <a:off x="4154" y="2239"/>
              <a:ext cx="14" cy="25"/>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6" name="Freeform 67"/>
            <p:cNvSpPr/>
            <p:nvPr/>
          </p:nvSpPr>
          <p:spPr bwMode="ltGray">
            <a:xfrm>
              <a:off x="4143" y="2217"/>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7" name="Freeform 68"/>
            <p:cNvSpPr/>
            <p:nvPr/>
          </p:nvSpPr>
          <p:spPr bwMode="ltGray">
            <a:xfrm>
              <a:off x="4138" y="2200"/>
              <a:ext cx="14"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8" name="Freeform 69"/>
            <p:cNvSpPr/>
            <p:nvPr/>
          </p:nvSpPr>
          <p:spPr bwMode="ltGray">
            <a:xfrm>
              <a:off x="4124" y="2163"/>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09" name="Freeform 70"/>
            <p:cNvSpPr/>
            <p:nvPr/>
          </p:nvSpPr>
          <p:spPr bwMode="ltGray">
            <a:xfrm>
              <a:off x="4127" y="2186"/>
              <a:ext cx="18"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0" name="Freeform 71"/>
            <p:cNvSpPr/>
            <p:nvPr/>
          </p:nvSpPr>
          <p:spPr bwMode="ltGray">
            <a:xfrm>
              <a:off x="5088" y="2769"/>
              <a:ext cx="52" cy="56"/>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1" name="Freeform 72"/>
            <p:cNvSpPr/>
            <p:nvPr/>
          </p:nvSpPr>
          <p:spPr bwMode="ltGray">
            <a:xfrm>
              <a:off x="5354" y="2723"/>
              <a:ext cx="61" cy="43"/>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2" name="Freeform 73"/>
            <p:cNvSpPr/>
            <p:nvPr/>
          </p:nvSpPr>
          <p:spPr bwMode="ltGray">
            <a:xfrm>
              <a:off x="5170" y="2700"/>
              <a:ext cx="20" cy="21"/>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3" name="Freeform 74"/>
            <p:cNvSpPr/>
            <p:nvPr/>
          </p:nvSpPr>
          <p:spPr bwMode="ltGray">
            <a:xfrm>
              <a:off x="5161" y="2679"/>
              <a:ext cx="23" cy="16"/>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4" name="Freeform 75"/>
            <p:cNvSpPr/>
            <p:nvPr/>
          </p:nvSpPr>
          <p:spPr bwMode="ltGray">
            <a:xfrm>
              <a:off x="4985" y="2498"/>
              <a:ext cx="27" cy="31"/>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5" name="Freeform 76"/>
            <p:cNvSpPr/>
            <p:nvPr/>
          </p:nvSpPr>
          <p:spPr bwMode="ltGray">
            <a:xfrm>
              <a:off x="5024" y="2538"/>
              <a:ext cx="30" cy="31"/>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6" name="Freeform 77"/>
            <p:cNvSpPr/>
            <p:nvPr/>
          </p:nvSpPr>
          <p:spPr bwMode="ltGray">
            <a:xfrm>
              <a:off x="5055" y="2597"/>
              <a:ext cx="32" cy="26"/>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7" name="Freeform 78"/>
            <p:cNvSpPr/>
            <p:nvPr/>
          </p:nvSpPr>
          <p:spPr bwMode="ltGray">
            <a:xfrm>
              <a:off x="5094" y="2587"/>
              <a:ext cx="32" cy="25"/>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8" name="Freeform 79"/>
            <p:cNvSpPr/>
            <p:nvPr/>
          </p:nvSpPr>
          <p:spPr bwMode="ltGray">
            <a:xfrm>
              <a:off x="5083" y="2554"/>
              <a:ext cx="30" cy="19"/>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19" name="Freeform 80"/>
            <p:cNvSpPr/>
            <p:nvPr/>
          </p:nvSpPr>
          <p:spPr bwMode="ltGray">
            <a:xfrm>
              <a:off x="5053" y="2530"/>
              <a:ext cx="30" cy="33"/>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0" name="Freeform 81"/>
            <p:cNvSpPr/>
            <p:nvPr/>
          </p:nvSpPr>
          <p:spPr bwMode="ltGray">
            <a:xfrm>
              <a:off x="5016" y="2516"/>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1" name="Freeform 82"/>
            <p:cNvSpPr/>
            <p:nvPr/>
          </p:nvSpPr>
          <p:spPr bwMode="ltGray">
            <a:xfrm>
              <a:off x="5062" y="2565"/>
              <a:ext cx="27" cy="24"/>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2" name="Freeform 83"/>
            <p:cNvSpPr/>
            <p:nvPr/>
          </p:nvSpPr>
          <p:spPr bwMode="ltGray">
            <a:xfrm>
              <a:off x="3210" y="1280"/>
              <a:ext cx="162" cy="101"/>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3" name="Freeform 84"/>
            <p:cNvSpPr/>
            <p:nvPr/>
          </p:nvSpPr>
          <p:spPr bwMode="ltGray">
            <a:xfrm>
              <a:off x="3307" y="1378"/>
              <a:ext cx="46" cy="11"/>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4" name="Freeform 85"/>
            <p:cNvSpPr/>
            <p:nvPr/>
          </p:nvSpPr>
          <p:spPr bwMode="ltGray">
            <a:xfrm>
              <a:off x="3542" y="1232"/>
              <a:ext cx="49" cy="26"/>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5" name="Freeform 86"/>
            <p:cNvSpPr/>
            <p:nvPr/>
          </p:nvSpPr>
          <p:spPr bwMode="ltGray">
            <a:xfrm>
              <a:off x="3577" y="1244"/>
              <a:ext cx="58" cy="19"/>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6" name="Freeform 87"/>
            <p:cNvSpPr/>
            <p:nvPr/>
          </p:nvSpPr>
          <p:spPr bwMode="ltGray">
            <a:xfrm>
              <a:off x="3639" y="1247"/>
              <a:ext cx="58" cy="30"/>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7" name="Freeform 88"/>
            <p:cNvSpPr/>
            <p:nvPr/>
          </p:nvSpPr>
          <p:spPr bwMode="ltGray">
            <a:xfrm>
              <a:off x="4041" y="1272"/>
              <a:ext cx="101" cy="29"/>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8" name="Freeform 89"/>
            <p:cNvSpPr/>
            <p:nvPr/>
          </p:nvSpPr>
          <p:spPr bwMode="ltGray">
            <a:xfrm>
              <a:off x="4144" y="1271"/>
              <a:ext cx="53" cy="23"/>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29" name="Freeform 90"/>
            <p:cNvSpPr/>
            <p:nvPr/>
          </p:nvSpPr>
          <p:spPr bwMode="ltGray">
            <a:xfrm>
              <a:off x="4120" y="1298"/>
              <a:ext cx="42" cy="16"/>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0" name="Freeform 91"/>
            <p:cNvSpPr/>
            <p:nvPr/>
          </p:nvSpPr>
          <p:spPr bwMode="ltGray">
            <a:xfrm>
              <a:off x="4410" y="1508"/>
              <a:ext cx="87" cy="106"/>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1" name="Freeform 92"/>
            <p:cNvSpPr/>
            <p:nvPr/>
          </p:nvSpPr>
          <p:spPr bwMode="ltGray">
            <a:xfrm>
              <a:off x="4480" y="1618"/>
              <a:ext cx="63" cy="73"/>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2" name="Freeform 93"/>
            <p:cNvSpPr/>
            <p:nvPr/>
          </p:nvSpPr>
          <p:spPr bwMode="ltGray">
            <a:xfrm>
              <a:off x="4438" y="1693"/>
              <a:ext cx="126" cy="176"/>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3" name="Freeform 94"/>
            <p:cNvSpPr/>
            <p:nvPr/>
          </p:nvSpPr>
          <p:spPr bwMode="ltGray">
            <a:xfrm>
              <a:off x="3218" y="1222"/>
              <a:ext cx="60" cy="28"/>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4" name="Freeform 95"/>
            <p:cNvSpPr/>
            <p:nvPr/>
          </p:nvSpPr>
          <p:spPr bwMode="ltGray">
            <a:xfrm>
              <a:off x="3095" y="1230"/>
              <a:ext cx="22" cy="21"/>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5" name="Freeform 96"/>
            <p:cNvSpPr/>
            <p:nvPr/>
          </p:nvSpPr>
          <p:spPr bwMode="ltGray">
            <a:xfrm>
              <a:off x="3123" y="1229"/>
              <a:ext cx="42" cy="25"/>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6" name="Freeform 97"/>
            <p:cNvSpPr/>
            <p:nvPr/>
          </p:nvSpPr>
          <p:spPr bwMode="ltGray">
            <a:xfrm>
              <a:off x="3193" y="1221"/>
              <a:ext cx="23" cy="15"/>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7" name="Freeform 98"/>
            <p:cNvSpPr/>
            <p:nvPr/>
          </p:nvSpPr>
          <p:spPr bwMode="ltGray">
            <a:xfrm>
              <a:off x="3172" y="1237"/>
              <a:ext cx="17"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8" name="Freeform 99"/>
            <p:cNvSpPr/>
            <p:nvPr/>
          </p:nvSpPr>
          <p:spPr bwMode="ltGray">
            <a:xfrm>
              <a:off x="4483" y="1252"/>
              <a:ext cx="21" cy="31"/>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39" name="Freeform 100"/>
            <p:cNvSpPr/>
            <p:nvPr/>
          </p:nvSpPr>
          <p:spPr bwMode="ltGray">
            <a:xfrm>
              <a:off x="3467" y="2610"/>
              <a:ext cx="35" cy="17"/>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0" name="Freeform 101"/>
            <p:cNvSpPr/>
            <p:nvPr/>
          </p:nvSpPr>
          <p:spPr bwMode="ltGray">
            <a:xfrm>
              <a:off x="3513" y="2603"/>
              <a:ext cx="11"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1" name="Freeform 102"/>
            <p:cNvSpPr/>
            <p:nvPr/>
          </p:nvSpPr>
          <p:spPr bwMode="ltGray">
            <a:xfrm>
              <a:off x="3436" y="2459"/>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2" name="Freeform 103"/>
            <p:cNvSpPr/>
            <p:nvPr/>
          </p:nvSpPr>
          <p:spPr bwMode="ltGray">
            <a:xfrm>
              <a:off x="3505" y="2391"/>
              <a:ext cx="12"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3" name="Freeform 104"/>
            <p:cNvSpPr/>
            <p:nvPr/>
          </p:nvSpPr>
          <p:spPr bwMode="ltGray">
            <a:xfrm>
              <a:off x="3477" y="2390"/>
              <a:ext cx="13" cy="18"/>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4" name="Freeform 105"/>
            <p:cNvSpPr/>
            <p:nvPr/>
          </p:nvSpPr>
          <p:spPr bwMode="ltGray">
            <a:xfrm>
              <a:off x="3464" y="2411"/>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5" name="Freeform 106"/>
            <p:cNvSpPr/>
            <p:nvPr/>
          </p:nvSpPr>
          <p:spPr bwMode="ltGray">
            <a:xfrm>
              <a:off x="3436" y="2443"/>
              <a:ext cx="10"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6" name="Freeform 107"/>
            <p:cNvSpPr/>
            <p:nvPr/>
          </p:nvSpPr>
          <p:spPr bwMode="ltGray">
            <a:xfrm>
              <a:off x="3457" y="2430"/>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363046">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7" name="Freeform 108"/>
            <p:cNvSpPr/>
            <p:nvPr/>
          </p:nvSpPr>
          <p:spPr bwMode="ltGray">
            <a:xfrm>
              <a:off x="2614" y="1507"/>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8" name="Freeform 109"/>
            <p:cNvSpPr/>
            <p:nvPr/>
          </p:nvSpPr>
          <p:spPr bwMode="ltGray">
            <a:xfrm>
              <a:off x="2544" y="1475"/>
              <a:ext cx="12" cy="14"/>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231F2D">
                <a:alpha val="20000"/>
              </a:srgbClr>
            </a:solidFill>
            <a:ln>
              <a:noFill/>
            </a:ln>
            <a:effectLst/>
            <a:extLst>
              <a:ext uri="{91240B29-F687-4F45-9708-019B960494DF}">
                <a14:hiddenLine xmlns:a14="http://schemas.microsoft.com/office/drawing/2010/main" w="12700">
                  <a:solidFill>
                    <a:srgbClr val="292929"/>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sp>
          <p:nvSpPr>
            <p:cNvPr id="149" name="Freeform 110"/>
            <p:cNvSpPr/>
            <p:nvPr/>
          </p:nvSpPr>
          <p:spPr bwMode="ltGray">
            <a:xfrm>
              <a:off x="2270" y="1272"/>
              <a:ext cx="2370" cy="1537"/>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363046">
                <a:alpha val="20000"/>
              </a:srgbClr>
            </a:solidFill>
            <a:ln>
              <a:noFill/>
            </a:ln>
            <a:effectLst/>
            <a:extLst>
              <a:ext uri="{91240B29-F687-4F45-9708-019B960494DF}">
                <a14:hiddenLine xmlns:a14="http://schemas.microsoft.com/office/drawing/2010/main" w="12700">
                  <a:solidFill>
                    <a:srgbClr val="FF5425"/>
                  </a:solidFill>
                  <a:prstDash val="dash"/>
                  <a:round/>
                  <a:headEnd type="none" w="med" len="med"/>
                  <a:tailEnd type="none" w="med" len="med"/>
                </a14:hiddenLine>
              </a:ext>
              <a:ext uri="{AF507438-7753-43E0-B8FC-AC1667EBCBE1}">
                <a14:hiddenEffects xmlns:a14="http://schemas.microsoft.com/office/drawing/2010/main">
                  <a:effectLst>
                    <a:outerShdw dist="17961" dir="2700000" algn="ctr" rotWithShape="0">
                      <a:srgbClr val="808080">
                        <a:alpha val="50000"/>
                      </a:srgbClr>
                    </a:outerShdw>
                  </a:effectLst>
                </a14:hiddenEffects>
              </a:ext>
            </a:extLst>
          </p:spPr>
          <p:txBody>
            <a:bodyPr/>
            <a:lstStyle/>
            <a:p>
              <a:endParaRPr lang="zh-CN" altLang="en-US" sz="3200">
                <a:solidFill>
                  <a:srgbClr val="BCB5AC"/>
                </a:solidFill>
              </a:endParaRPr>
            </a:p>
          </p:txBody>
        </p:sp>
      </p:grpSp>
      <p:sp>
        <p:nvSpPr>
          <p:cNvPr id="3" name="文本框 2"/>
          <p:cNvSpPr txBox="1"/>
          <p:nvPr/>
        </p:nvSpPr>
        <p:spPr>
          <a:xfrm>
            <a:off x="1745615" y="1492250"/>
            <a:ext cx="7000240" cy="460375"/>
          </a:xfrm>
          <a:prstGeom prst="rect">
            <a:avLst/>
          </a:prstGeom>
          <a:noFill/>
        </p:spPr>
        <p:txBody>
          <a:bodyPr wrap="square" rtlCol="0">
            <a:spAutoFit/>
          </a:bodyPr>
          <a:p>
            <a:r>
              <a:rPr lang="zh-CN" altLang="en-US">
                <a:hlinkClick r:id="rId1" tooltip="" action="ppaction://hlinkfile"/>
              </a:rPr>
              <a:t>PRD2018-G07-20190109-</a:t>
            </a:r>
            <a:r>
              <a:rPr lang="en-US" altLang="zh-CN">
                <a:hlinkClick r:id="rId1" tooltip="" action="ppaction://hlinkfile"/>
              </a:rPr>
              <a:t>SRS</a:t>
            </a:r>
            <a:r>
              <a:rPr lang="zh-CN" altLang="en-US">
                <a:hlinkClick r:id="rId1" tooltip="" action="ppaction://hlinkfile"/>
              </a:rPr>
              <a:t>内部评审会议.docx</a:t>
            </a:r>
            <a:endParaRPr lang="zh-CN" altLang="en-US"/>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bldLvl="0" animBg="1"/>
    </p:bld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4621</Words>
  <Application>WPS 演示</Application>
  <PresentationFormat>宽屏</PresentationFormat>
  <Paragraphs>668</Paragraphs>
  <Slides>34</Slides>
  <Notes>68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34</vt:i4>
      </vt:variant>
    </vt:vector>
  </HeadingPairs>
  <TitlesOfParts>
    <vt:vector size="48" baseType="lpstr">
      <vt:lpstr>Arial</vt:lpstr>
      <vt:lpstr>宋体</vt:lpstr>
      <vt:lpstr>Wingdings</vt:lpstr>
      <vt:lpstr>微软雅黑</vt:lpstr>
      <vt:lpstr>Calibri</vt:lpstr>
      <vt:lpstr>Arial Unicode MS</vt:lpstr>
      <vt:lpstr>Arial Unicode MS</vt:lpstr>
      <vt:lpstr>Times New Roman</vt:lpstr>
      <vt:lpstr>Haettenschweiler</vt:lpstr>
      <vt:lpstr>Calibri Light</vt:lpstr>
      <vt:lpstr>华文中宋</vt:lpstr>
      <vt:lpstr>隶书</vt:lpstr>
      <vt:lpstr>黑体</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Jabil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lil326</dc:creator>
  <cp:lastModifiedBy>Administrator</cp:lastModifiedBy>
  <cp:revision>385</cp:revision>
  <dcterms:created xsi:type="dcterms:W3CDTF">2014-03-20T05:05:00Z</dcterms:created>
  <dcterms:modified xsi:type="dcterms:W3CDTF">2019-01-15T21:09:34Z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